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0" r:id="rId3"/>
    <p:sldId id="289" r:id="rId4"/>
    <p:sldId id="263" r:id="rId5"/>
    <p:sldId id="262" r:id="rId6"/>
    <p:sldId id="261" r:id="rId7"/>
    <p:sldId id="271" r:id="rId8"/>
    <p:sldId id="280" r:id="rId9"/>
    <p:sldId id="267" r:id="rId10"/>
    <p:sldId id="293" r:id="rId11"/>
    <p:sldId id="270" r:id="rId12"/>
    <p:sldId id="268" r:id="rId13"/>
    <p:sldId id="284" r:id="rId14"/>
    <p:sldId id="279" r:id="rId15"/>
    <p:sldId id="292" r:id="rId16"/>
    <p:sldId id="298" r:id="rId17"/>
    <p:sldId id="299" r:id="rId18"/>
    <p:sldId id="300" r:id="rId19"/>
    <p:sldId id="301" r:id="rId20"/>
    <p:sldId id="304" r:id="rId21"/>
    <p:sldId id="305" r:id="rId22"/>
    <p:sldId id="303" r:id="rId23"/>
    <p:sldId id="306" r:id="rId24"/>
    <p:sldId id="291" r:id="rId25"/>
    <p:sldId id="257" r:id="rId2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BC5"/>
    <a:srgbClr val="B839CD"/>
    <a:srgbClr val="633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737" autoAdjust="0"/>
  </p:normalViewPr>
  <p:slideViewPr>
    <p:cSldViewPr>
      <p:cViewPr>
        <p:scale>
          <a:sx n="125" d="100"/>
          <a:sy n="125" d="100"/>
        </p:scale>
        <p:origin x="-143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853DD-E6A3-4A8E-A2D1-D835AD76D150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EFE83-CF2A-44E2-AB16-18B56B21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EFE83-CF2A-44E2-AB16-18B56B210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9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18.12.2025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5110889" y="2204864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Direction of Arrival Estimation </a:t>
            </a: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by Sparse Arrays</a:t>
            </a: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5678352" y="4175420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Alp GÜRSOY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5678352" y="4763019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Advisor: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Prof. 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Tolga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ÇİLOĞLU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678352" y="5316496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December 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202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\Alp\Master ODTÜ\Araştırma Görevlisi\EE213\EE590\Spatial Spectra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1" y="1049564"/>
            <a:ext cx="6336001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107496" y="32809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Methods</a:t>
            </a:r>
          </a:p>
        </p:txBody>
      </p:sp>
    </p:spTree>
    <p:extLst>
      <p:ext uri="{BB962C8B-B14F-4D97-AF65-F5344CB8AC3E}">
        <p14:creationId xmlns:p14="http://schemas.microsoft.com/office/powerpoint/2010/main" val="35256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703077" y="32809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3003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Sparse Sensor Arrays?</a:t>
            </a:r>
          </a:p>
        </p:txBody>
      </p:sp>
      <p:sp>
        <p:nvSpPr>
          <p:cNvPr id="3" name="Oval 2"/>
          <p:cNvSpPr/>
          <p:nvPr/>
        </p:nvSpPr>
        <p:spPr>
          <a:xfrm>
            <a:off x="1763687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95735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27783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59831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91879" y="22873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63687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95735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27783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059831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91879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29722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61770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1089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93137" y="2735381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24127" y="27353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63687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195735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627783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59831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91879" y="379964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965626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97674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29722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61770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93818" y="379926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763687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195735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627783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59831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91879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829722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1770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961089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3137" y="424431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24127" y="4244319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etin kutusu 53"/>
          <p:cNvSpPr txBox="1"/>
          <p:nvPr/>
        </p:nvSpPr>
        <p:spPr>
          <a:xfrm>
            <a:off x="1043607" y="215931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dirty="0"/>
          </a:p>
        </p:txBody>
      </p:sp>
      <p:sp>
        <p:nvSpPr>
          <p:cNvPr id="55" name="Metin kutusu 54"/>
          <p:cNvSpPr txBox="1"/>
          <p:nvPr/>
        </p:nvSpPr>
        <p:spPr>
          <a:xfrm>
            <a:off x="1066850" y="2607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56" name="Metin kutusu 55"/>
          <p:cNvSpPr txBox="1"/>
          <p:nvPr/>
        </p:nvSpPr>
        <p:spPr>
          <a:xfrm>
            <a:off x="1043607" y="367159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sz="2000" dirty="0"/>
          </a:p>
        </p:txBody>
      </p:sp>
      <p:sp>
        <p:nvSpPr>
          <p:cNvPr id="57" name="Metin kutusu 56"/>
          <p:cNvSpPr txBox="1"/>
          <p:nvPr/>
        </p:nvSpPr>
        <p:spPr>
          <a:xfrm>
            <a:off x="1066850" y="412325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58" name="Metin kutusu 57"/>
          <p:cNvSpPr txBox="1"/>
          <p:nvPr/>
        </p:nvSpPr>
        <p:spPr>
          <a:xfrm>
            <a:off x="1066850" y="1680522"/>
            <a:ext cx="574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Using equal number of sensors results in a larger aperture.</a:t>
            </a:r>
          </a:p>
        </p:txBody>
      </p:sp>
      <p:sp>
        <p:nvSpPr>
          <p:cNvPr id="59" name="Metin kutusu 58"/>
          <p:cNvSpPr txBox="1"/>
          <p:nvPr/>
        </p:nvSpPr>
        <p:spPr>
          <a:xfrm>
            <a:off x="1066849" y="3243313"/>
            <a:ext cx="729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Fewer number of sensors are needed to achieve the same aperture of ULA.</a:t>
            </a:r>
          </a:p>
        </p:txBody>
      </p:sp>
      <p:sp>
        <p:nvSpPr>
          <p:cNvPr id="60" name="Metin kutusu 59"/>
          <p:cNvSpPr txBox="1"/>
          <p:nvPr/>
        </p:nvSpPr>
        <p:spPr>
          <a:xfrm>
            <a:off x="6155835" y="217470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D = 4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1" name="Metin kutusu 60"/>
          <p:cNvSpPr txBox="1"/>
          <p:nvPr/>
        </p:nvSpPr>
        <p:spPr>
          <a:xfrm>
            <a:off x="6156175" y="2607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D = 9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2" name="Metin kutusu 61"/>
          <p:cNvSpPr txBox="1"/>
          <p:nvPr/>
        </p:nvSpPr>
        <p:spPr>
          <a:xfrm>
            <a:off x="6171856" y="368698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M = 10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3" name="Metin kutusu 62"/>
          <p:cNvSpPr txBox="1"/>
          <p:nvPr/>
        </p:nvSpPr>
        <p:spPr>
          <a:xfrm>
            <a:off x="6171856" y="413166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latin typeface="Century Gothic" panose="020B0502020202020204" pitchFamily="34" charset="0"/>
              </a:rPr>
              <a:t>M = 5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763686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95734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627782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59830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491878" y="526842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763686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95734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627782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059830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91878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829721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261769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961088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93136" y="5713095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724126" y="5713095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etin kutusu 78"/>
          <p:cNvSpPr txBox="1"/>
          <p:nvPr/>
        </p:nvSpPr>
        <p:spPr>
          <a:xfrm>
            <a:off x="1043606" y="514037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ULA</a:t>
            </a:r>
            <a:endParaRPr lang="en-US" sz="2000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1066849" y="559203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SLA</a:t>
            </a:r>
            <a:endParaRPr lang="en-US" sz="2000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1066848" y="4712089"/>
            <a:ext cx="565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SLA is affected by mutual coupling less compared to ULA.</a:t>
            </a:r>
          </a:p>
        </p:txBody>
      </p:sp>
      <p:sp>
        <p:nvSpPr>
          <p:cNvPr id="82" name="Metin kutusu 81"/>
          <p:cNvSpPr txBox="1"/>
          <p:nvPr/>
        </p:nvSpPr>
        <p:spPr>
          <a:xfrm>
            <a:off x="6012159" y="5155383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# Close Sensor Pairs = </a:t>
            </a:r>
            <a:r>
              <a:rPr lang="tr-TR" dirty="0">
                <a:latin typeface="Century Gothic" panose="020B0502020202020204" pitchFamily="34" charset="0"/>
              </a:rPr>
              <a:t>4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3" name="Metin kutusu 82"/>
          <p:cNvSpPr txBox="1"/>
          <p:nvPr/>
        </p:nvSpPr>
        <p:spPr>
          <a:xfrm>
            <a:off x="6012159" y="5592033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# Close Sensor Pairs = 1</a:t>
            </a:r>
          </a:p>
        </p:txBody>
      </p:sp>
      <p:cxnSp>
        <p:nvCxnSpPr>
          <p:cNvPr id="84" name="Düz Bağlayıcı 83"/>
          <p:cNvCxnSpPr/>
          <p:nvPr/>
        </p:nvCxnSpPr>
        <p:spPr>
          <a:xfrm>
            <a:off x="1697439" y="5389347"/>
            <a:ext cx="0" cy="95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Düz Bağlayıcı 85"/>
          <p:cNvCxnSpPr/>
          <p:nvPr/>
        </p:nvCxnSpPr>
        <p:spPr>
          <a:xfrm>
            <a:off x="2404170" y="5387229"/>
            <a:ext cx="0" cy="95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Düz Bağlayıcı 87"/>
          <p:cNvCxnSpPr/>
          <p:nvPr/>
        </p:nvCxnSpPr>
        <p:spPr>
          <a:xfrm>
            <a:off x="1697439" y="5482380"/>
            <a:ext cx="70673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2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20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Difference Co-array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31697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3363745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36" name="Metin kutusu 35"/>
          <p:cNvSpPr txBox="1"/>
          <p:nvPr/>
        </p:nvSpPr>
        <p:spPr>
          <a:xfrm>
            <a:off x="3820297" y="24956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37" name="Metin kutusu 36"/>
          <p:cNvSpPr txBox="1"/>
          <p:nvPr/>
        </p:nvSpPr>
        <p:spPr>
          <a:xfrm>
            <a:off x="4242980" y="24956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38" name="Metin kutusu 37"/>
          <p:cNvSpPr txBox="1"/>
          <p:nvPr/>
        </p:nvSpPr>
        <p:spPr>
          <a:xfrm>
            <a:off x="4670915" y="24956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39" name="Metin kutusu 38"/>
          <p:cNvSpPr txBox="1"/>
          <p:nvPr/>
        </p:nvSpPr>
        <p:spPr>
          <a:xfrm>
            <a:off x="5086544" y="24956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5950689" y="24971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41" name="Metin kutusu 40"/>
          <p:cNvSpPr txBox="1"/>
          <p:nvPr/>
        </p:nvSpPr>
        <p:spPr>
          <a:xfrm>
            <a:off x="5487003" y="24971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42" name="Metin kutusu 41"/>
          <p:cNvSpPr txBox="1"/>
          <p:nvPr/>
        </p:nvSpPr>
        <p:spPr>
          <a:xfrm>
            <a:off x="6353539" y="2495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43" name="Metin kutusu 42"/>
          <p:cNvSpPr txBox="1"/>
          <p:nvPr/>
        </p:nvSpPr>
        <p:spPr>
          <a:xfrm>
            <a:off x="2504903" y="2495615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2674911" y="3201892"/>
                <a:ext cx="375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1 1 1 1 1 1 2 1 1 5 1 1 2 1 1 1 1 1 1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11" y="3201892"/>
                <a:ext cx="37590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2564502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96550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859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860646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92694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40645" y="235160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01028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722108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54156" y="2351600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413138" y="2353164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etin kutusu 56"/>
          <p:cNvSpPr txBox="1"/>
          <p:nvPr/>
        </p:nvSpPr>
        <p:spPr>
          <a:xfrm>
            <a:off x="2659375" y="3571223"/>
            <a:ext cx="369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-9 -8 -7 -6 -5 -4 -3 -2 -1  0  1  2  3  4  5  6  7  8   9</a:t>
            </a:r>
            <a:endParaRPr lang="en-US" sz="2000" dirty="0"/>
          </a:p>
        </p:txBody>
      </p:sp>
      <p:sp>
        <p:nvSpPr>
          <p:cNvPr id="59" name="Metin kutusu 58"/>
          <p:cNvSpPr txBox="1"/>
          <p:nvPr/>
        </p:nvSpPr>
        <p:spPr>
          <a:xfrm>
            <a:off x="1819843" y="3569734"/>
            <a:ext cx="948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lag values:</a:t>
            </a:r>
            <a:endParaRPr lang="en-US" sz="2000" dirty="0"/>
          </a:p>
        </p:txBody>
      </p:sp>
      <p:sp>
        <p:nvSpPr>
          <p:cNvPr id="60" name="Oval 59"/>
          <p:cNvSpPr/>
          <p:nvPr/>
        </p:nvSpPr>
        <p:spPr>
          <a:xfrm>
            <a:off x="4482424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14472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346520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78568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10616" y="509552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636259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68307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468766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908720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311619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etin kutusu 79"/>
          <p:cNvSpPr txBox="1"/>
          <p:nvPr/>
        </p:nvSpPr>
        <p:spPr>
          <a:xfrm>
            <a:off x="1043608" y="4523152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Array</a:t>
            </a:r>
          </a:p>
        </p:txBody>
      </p:sp>
      <p:sp>
        <p:nvSpPr>
          <p:cNvPr id="81" name="Metin kutusu 80"/>
          <p:cNvSpPr txBox="1"/>
          <p:nvPr/>
        </p:nvSpPr>
        <p:spPr>
          <a:xfrm>
            <a:off x="4874530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285909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742461" y="53012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165144" y="530120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593079" y="5301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86" name="Metin kutusu 85"/>
          <p:cNvSpPr txBox="1"/>
          <p:nvPr/>
        </p:nvSpPr>
        <p:spPr>
          <a:xfrm>
            <a:off x="7008708" y="53012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7" name="Metin kutusu 86"/>
          <p:cNvSpPr txBox="1"/>
          <p:nvPr/>
        </p:nvSpPr>
        <p:spPr>
          <a:xfrm>
            <a:off x="7849170" y="53027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8" name="Metin kutusu 87"/>
          <p:cNvSpPr txBox="1"/>
          <p:nvPr/>
        </p:nvSpPr>
        <p:spPr>
          <a:xfrm>
            <a:off x="7409167" y="53027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8252020" y="53012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90" name="Metin kutusu 89"/>
          <p:cNvSpPr txBox="1"/>
          <p:nvPr/>
        </p:nvSpPr>
        <p:spPr>
          <a:xfrm>
            <a:off x="4427067" y="5301203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611560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43608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475656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907704" y="509514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33347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65395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65854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605808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063104" y="509476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etin kutusu 99"/>
          <p:cNvSpPr txBox="1"/>
          <p:nvPr/>
        </p:nvSpPr>
        <p:spPr>
          <a:xfrm>
            <a:off x="528718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959754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392814" y="530276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819843" y="530082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50505" y="530276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2682553" y="530082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3523015" y="530238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083012" y="530238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Metin kutusu 107"/>
          <p:cNvSpPr txBox="1"/>
          <p:nvPr/>
        </p:nvSpPr>
        <p:spPr>
          <a:xfrm>
            <a:off x="3980262" y="530082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3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86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2-Level Nested Array</a:t>
            </a:r>
            <a:r>
              <a:rPr lang="tr-TR" sz="2000" dirty="0"/>
              <a:t> </a:t>
            </a:r>
            <a:r>
              <a:rPr lang="en-US" sz="2000" dirty="0"/>
              <a:t>(NA)</a:t>
            </a:r>
          </a:p>
        </p:txBody>
      </p:sp>
      <p:sp>
        <p:nvSpPr>
          <p:cNvPr id="13" name="Oval 12"/>
          <p:cNvSpPr/>
          <p:nvPr/>
        </p:nvSpPr>
        <p:spPr>
          <a:xfrm>
            <a:off x="2118473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50521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73320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07073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29756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57691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673779" y="254482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37465" y="254482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55944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40315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56403" y="253854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20089" y="253854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/>
          <p:cNvSpPr txBox="1"/>
          <p:nvPr/>
        </p:nvSpPr>
        <p:spPr>
          <a:xfrm>
            <a:off x="2058874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2490922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36" name="Metin kutusu 35"/>
          <p:cNvSpPr txBox="1"/>
          <p:nvPr/>
        </p:nvSpPr>
        <p:spPr>
          <a:xfrm>
            <a:off x="2947474" y="27006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37" name="Metin kutusu 36"/>
          <p:cNvSpPr txBox="1"/>
          <p:nvPr/>
        </p:nvSpPr>
        <p:spPr>
          <a:xfrm>
            <a:off x="3370157" y="27006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38" name="Metin kutusu 37"/>
          <p:cNvSpPr txBox="1"/>
          <p:nvPr/>
        </p:nvSpPr>
        <p:spPr>
          <a:xfrm>
            <a:off x="3798092" y="270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39" name="Metin kutusu 38"/>
          <p:cNvSpPr txBox="1"/>
          <p:nvPr/>
        </p:nvSpPr>
        <p:spPr>
          <a:xfrm>
            <a:off x="4213721" y="2700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5077866" y="27021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41" name="Metin kutusu 40"/>
          <p:cNvSpPr txBox="1"/>
          <p:nvPr/>
        </p:nvSpPr>
        <p:spPr>
          <a:xfrm>
            <a:off x="4614180" y="27021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42" name="Metin kutusu 41"/>
          <p:cNvSpPr txBox="1"/>
          <p:nvPr/>
        </p:nvSpPr>
        <p:spPr>
          <a:xfrm>
            <a:off x="5480716" y="27006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43" name="Metin kutusu 42"/>
          <p:cNvSpPr txBox="1"/>
          <p:nvPr/>
        </p:nvSpPr>
        <p:spPr>
          <a:xfrm>
            <a:off x="5857057" y="27006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44" name="Metin kutusu 43"/>
          <p:cNvSpPr txBox="1"/>
          <p:nvPr/>
        </p:nvSpPr>
        <p:spPr>
          <a:xfrm>
            <a:off x="6257531" y="27021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45" name="Metin kutusu 44"/>
          <p:cNvSpPr txBox="1"/>
          <p:nvPr/>
        </p:nvSpPr>
        <p:spPr>
          <a:xfrm>
            <a:off x="6721217" y="27006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Metin kutusu 83"/>
              <p:cNvSpPr txBox="1"/>
              <p:nvPr/>
            </p:nvSpPr>
            <p:spPr>
              <a:xfrm>
                <a:off x="2282110" y="3729020"/>
                <a:ext cx="457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1 1 1 1 1 1 1 2 1 2 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1 2 1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Metin kutusu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110" y="3729020"/>
                <a:ext cx="457978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Metin kutusu 85"/>
          <p:cNvSpPr txBox="1"/>
          <p:nvPr/>
        </p:nvSpPr>
        <p:spPr>
          <a:xfrm>
            <a:off x="670498" y="3759797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87" name="Oval 86"/>
          <p:cNvSpPr/>
          <p:nvPr/>
        </p:nvSpPr>
        <p:spPr>
          <a:xfrm>
            <a:off x="3762352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134652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etin kutusu 97"/>
          <p:cNvSpPr txBox="1"/>
          <p:nvPr/>
        </p:nvSpPr>
        <p:spPr>
          <a:xfrm>
            <a:off x="4028567" y="533331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683751" y="533330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535372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95412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245630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605670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953490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294958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637165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016832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385523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etin kutusu 116"/>
          <p:cNvSpPr txBox="1"/>
          <p:nvPr/>
        </p:nvSpPr>
        <p:spPr>
          <a:xfrm>
            <a:off x="407239" y="534048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18" name="Metin kutusu 117"/>
          <p:cNvSpPr txBox="1"/>
          <p:nvPr/>
        </p:nvSpPr>
        <p:spPr>
          <a:xfrm>
            <a:off x="772284" y="534048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19" name="Metin kutusu 118"/>
          <p:cNvSpPr txBox="1"/>
          <p:nvPr/>
        </p:nvSpPr>
        <p:spPr>
          <a:xfrm>
            <a:off x="1162788" y="533486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20" name="Metin kutusu 119"/>
          <p:cNvSpPr txBox="1"/>
          <p:nvPr/>
        </p:nvSpPr>
        <p:spPr>
          <a:xfrm>
            <a:off x="1517809" y="533292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21" name="Metin kutusu 120"/>
          <p:cNvSpPr txBox="1"/>
          <p:nvPr/>
        </p:nvSpPr>
        <p:spPr>
          <a:xfrm>
            <a:off x="1870648" y="533486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2212116" y="533292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2934039" y="533448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2554323" y="533448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3302681" y="533293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7716883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8089183" y="512762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etin kutusu 127"/>
          <p:cNvSpPr txBox="1"/>
          <p:nvPr/>
        </p:nvSpPr>
        <p:spPr>
          <a:xfrm>
            <a:off x="7990311" y="53333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661525" y="53333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4489903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849943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200161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560201" y="512724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08021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249489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591696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971363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340054" y="5126868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etin kutusu 138"/>
          <p:cNvSpPr txBox="1"/>
          <p:nvPr/>
        </p:nvSpPr>
        <p:spPr>
          <a:xfrm>
            <a:off x="4437814" y="53404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40" name="Metin kutusu 139"/>
          <p:cNvSpPr txBox="1"/>
          <p:nvPr/>
        </p:nvSpPr>
        <p:spPr>
          <a:xfrm>
            <a:off x="4789331" y="53404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5140561" y="5334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42" name="Metin kutusu 141"/>
          <p:cNvSpPr txBox="1"/>
          <p:nvPr/>
        </p:nvSpPr>
        <p:spPr>
          <a:xfrm>
            <a:off x="5495582" y="53329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43" name="Metin kutusu 142"/>
          <p:cNvSpPr txBox="1"/>
          <p:nvPr/>
        </p:nvSpPr>
        <p:spPr>
          <a:xfrm>
            <a:off x="5848421" y="5334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44" name="Metin kutusu 143"/>
          <p:cNvSpPr txBox="1"/>
          <p:nvPr/>
        </p:nvSpPr>
        <p:spPr>
          <a:xfrm>
            <a:off x="6189889" y="533292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6911812" y="53344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46" name="Metin kutusu 145"/>
          <p:cNvSpPr txBox="1"/>
          <p:nvPr/>
        </p:nvSpPr>
        <p:spPr>
          <a:xfrm>
            <a:off x="6532096" y="53344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47" name="Metin kutusu 146"/>
          <p:cNvSpPr txBox="1"/>
          <p:nvPr/>
        </p:nvSpPr>
        <p:spPr>
          <a:xfrm>
            <a:off x="7280454" y="533293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48" name="Oval 147"/>
          <p:cNvSpPr/>
          <p:nvPr/>
        </p:nvSpPr>
        <p:spPr>
          <a:xfrm>
            <a:off x="8479235" y="5134805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Metin kutusu 148"/>
          <p:cNvSpPr txBox="1"/>
          <p:nvPr/>
        </p:nvSpPr>
        <p:spPr>
          <a:xfrm>
            <a:off x="8380363" y="53404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3" name="Metin kutusu 2"/>
          <p:cNvSpPr txBox="1"/>
          <p:nvPr/>
        </p:nvSpPr>
        <p:spPr>
          <a:xfrm>
            <a:off x="3253828" y="4715271"/>
            <a:ext cx="2616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Array of the Nested Array:</a:t>
            </a:r>
          </a:p>
        </p:txBody>
      </p:sp>
    </p:spTree>
    <p:extLst>
      <p:ext uri="{BB962C8B-B14F-4D97-AF65-F5344CB8AC3E}">
        <p14:creationId xmlns:p14="http://schemas.microsoft.com/office/powerpoint/2010/main" val="7082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6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84" grpId="0"/>
      <p:bldP spid="86" grpId="0"/>
      <p:bldP spid="87" grpId="0" animBg="1"/>
      <p:bldP spid="88" grpId="0" animBg="1"/>
      <p:bldP spid="98" grpId="0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 animBg="1"/>
      <p:bldP spid="127" grpId="0" animBg="1"/>
      <p:bldP spid="128" grpId="0"/>
      <p:bldP spid="129" grpId="0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val 103"/>
          <p:cNvSpPr/>
          <p:nvPr/>
        </p:nvSpPr>
        <p:spPr>
          <a:xfrm>
            <a:off x="6084306" y="22630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52484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714193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25476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269499" y="2276872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484765" y="2263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2188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Coprime Array</a:t>
            </a:r>
            <a:r>
              <a:rPr lang="tr-TR" sz="2000" dirty="0"/>
              <a:t> </a:t>
            </a:r>
            <a:r>
              <a:rPr lang="en-US" sz="2000" dirty="0"/>
              <a:t>(CA)</a:t>
            </a:r>
          </a:p>
        </p:txBody>
      </p:sp>
      <p:sp>
        <p:nvSpPr>
          <p:cNvPr id="58" name="Oval 57"/>
          <p:cNvSpPr/>
          <p:nvPr/>
        </p:nvSpPr>
        <p:spPr>
          <a:xfrm>
            <a:off x="4869040" y="2276872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9107" y="227059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etin kutusu 63"/>
          <p:cNvSpPr txBox="1"/>
          <p:nvPr/>
        </p:nvSpPr>
        <p:spPr>
          <a:xfrm>
            <a:off x="3084111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65" name="Metin kutusu 64"/>
          <p:cNvSpPr txBox="1"/>
          <p:nvPr/>
        </p:nvSpPr>
        <p:spPr>
          <a:xfrm>
            <a:off x="3540663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66" name="Metin kutusu 65"/>
          <p:cNvSpPr txBox="1"/>
          <p:nvPr/>
        </p:nvSpPr>
        <p:spPr>
          <a:xfrm>
            <a:off x="3965877" y="24326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67" name="Metin kutusu 66"/>
          <p:cNvSpPr txBox="1"/>
          <p:nvPr/>
        </p:nvSpPr>
        <p:spPr>
          <a:xfrm>
            <a:off x="4393812" y="24326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68" name="Metin kutusu 67"/>
          <p:cNvSpPr txBox="1"/>
          <p:nvPr/>
        </p:nvSpPr>
        <p:spPr>
          <a:xfrm>
            <a:off x="4809441" y="243268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69" name="Metin kutusu 68"/>
          <p:cNvSpPr txBox="1"/>
          <p:nvPr/>
        </p:nvSpPr>
        <p:spPr>
          <a:xfrm>
            <a:off x="5209900" y="243268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70" name="Metin kutusu 69"/>
          <p:cNvSpPr txBox="1"/>
          <p:nvPr/>
        </p:nvSpPr>
        <p:spPr>
          <a:xfrm>
            <a:off x="2654594" y="24326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5668677" y="2263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etin kutusu 99"/>
          <p:cNvSpPr txBox="1"/>
          <p:nvPr/>
        </p:nvSpPr>
        <p:spPr>
          <a:xfrm>
            <a:off x="5609078" y="2419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6024707" y="2419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6425166" y="2419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3600262" y="227059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>
                <a:off x="2649657" y="3209327"/>
                <a:ext cx="375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</m:t>
                          </m:r>
                          <m:r>
                            <a:rPr lang="tr-TR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1 2 3 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2 3 2 1 2 </m:t>
                          </m:r>
                          <m:r>
                            <a:rPr lang="tr-TR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657" y="3209327"/>
                <a:ext cx="375904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Metin kutusu 29"/>
          <p:cNvSpPr txBox="1"/>
          <p:nvPr/>
        </p:nvSpPr>
        <p:spPr>
          <a:xfrm>
            <a:off x="919481" y="3243753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31" name="Oval 30"/>
          <p:cNvSpPr/>
          <p:nvPr/>
        </p:nvSpPr>
        <p:spPr>
          <a:xfrm>
            <a:off x="3752409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24709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etin kutusu 32"/>
          <p:cNvSpPr txBox="1"/>
          <p:nvPr/>
        </p:nvSpPr>
        <p:spPr>
          <a:xfrm>
            <a:off x="4018624" y="393764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34" name="Metin kutusu 33"/>
          <p:cNvSpPr txBox="1"/>
          <p:nvPr/>
        </p:nvSpPr>
        <p:spPr>
          <a:xfrm>
            <a:off x="3673808" y="393763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285015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27222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06889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375580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etin kutusu 48"/>
          <p:cNvSpPr txBox="1"/>
          <p:nvPr/>
        </p:nvSpPr>
        <p:spPr>
          <a:xfrm>
            <a:off x="2202173" y="393726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50" name="Metin kutusu 49"/>
          <p:cNvSpPr txBox="1"/>
          <p:nvPr/>
        </p:nvSpPr>
        <p:spPr>
          <a:xfrm>
            <a:off x="2924096" y="393882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51" name="Metin kutusu 50"/>
          <p:cNvSpPr txBox="1"/>
          <p:nvPr/>
        </p:nvSpPr>
        <p:spPr>
          <a:xfrm>
            <a:off x="2544380" y="393882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52" name="Metin kutusu 51"/>
          <p:cNvSpPr txBox="1"/>
          <p:nvPr/>
        </p:nvSpPr>
        <p:spPr>
          <a:xfrm>
            <a:off x="3292738" y="3937264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479960" y="373913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40000" y="373913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190218" y="373158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550258" y="373158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898078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239546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581753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etin kutusu 78"/>
          <p:cNvSpPr txBox="1"/>
          <p:nvPr/>
        </p:nvSpPr>
        <p:spPr>
          <a:xfrm>
            <a:off x="4427871" y="39448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4779388" y="39448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5130618" y="39392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485639" y="39372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838478" y="39392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179946" y="39372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86" name="Metin kutusu 85"/>
          <p:cNvSpPr txBox="1"/>
          <p:nvPr/>
        </p:nvSpPr>
        <p:spPr>
          <a:xfrm>
            <a:off x="6522153" y="39388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Metin kutusu 138"/>
              <p:cNvSpPr txBox="1"/>
              <p:nvPr/>
            </p:nvSpPr>
            <p:spPr>
              <a:xfrm>
                <a:off x="2239288" y="4484647"/>
                <a:ext cx="4579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1 1 1 1 1 1 1 2 1 </m:t>
                          </m:r>
                          <m:r>
                            <a:rPr lang="tr-T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6 </m:t>
                          </m:r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 </m:t>
                          </m:r>
                          <m:r>
                            <a:rPr lang="tr-T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2 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1 2 1 1 1 1 1 1 1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Metin kutusu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88" y="4484647"/>
                <a:ext cx="457978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Metin kutusu 139"/>
          <p:cNvSpPr txBox="1"/>
          <p:nvPr/>
        </p:nvSpPr>
        <p:spPr>
          <a:xfrm>
            <a:off x="654840" y="4515424"/>
            <a:ext cx="1645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Difference Co-array:</a:t>
            </a:r>
            <a:endParaRPr lang="en-US" sz="2000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6955329" y="451061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(NA)</a:t>
            </a:r>
            <a:endParaRPr lang="en-US" sz="2000" dirty="0"/>
          </a:p>
        </p:txBody>
      </p:sp>
      <p:sp>
        <p:nvSpPr>
          <p:cNvPr id="142" name="Oval 141"/>
          <p:cNvSpPr/>
          <p:nvPr/>
        </p:nvSpPr>
        <p:spPr>
          <a:xfrm>
            <a:off x="3754873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4127173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etin kutusu 143"/>
          <p:cNvSpPr txBox="1"/>
          <p:nvPr/>
        </p:nvSpPr>
        <p:spPr>
          <a:xfrm>
            <a:off x="4021088" y="514066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3676272" y="51406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46" name="Oval 145"/>
          <p:cNvSpPr/>
          <p:nvPr/>
        </p:nvSpPr>
        <p:spPr>
          <a:xfrm>
            <a:off x="527893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87933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238151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598191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46011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287479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629686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009353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378044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Metin kutusu 154"/>
          <p:cNvSpPr txBox="1"/>
          <p:nvPr/>
        </p:nvSpPr>
        <p:spPr>
          <a:xfrm>
            <a:off x="399760" y="5147839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56" name="Metin kutusu 155"/>
          <p:cNvSpPr txBox="1"/>
          <p:nvPr/>
        </p:nvSpPr>
        <p:spPr>
          <a:xfrm>
            <a:off x="764805" y="5147839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57" name="Metin kutusu 156"/>
          <p:cNvSpPr txBox="1"/>
          <p:nvPr/>
        </p:nvSpPr>
        <p:spPr>
          <a:xfrm>
            <a:off x="1155309" y="514222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58" name="Metin kutusu 157"/>
          <p:cNvSpPr txBox="1"/>
          <p:nvPr/>
        </p:nvSpPr>
        <p:spPr>
          <a:xfrm>
            <a:off x="1510330" y="514027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59" name="Metin kutusu 158"/>
          <p:cNvSpPr txBox="1"/>
          <p:nvPr/>
        </p:nvSpPr>
        <p:spPr>
          <a:xfrm>
            <a:off x="1863169" y="514222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60" name="Metin kutusu 159"/>
          <p:cNvSpPr txBox="1"/>
          <p:nvPr/>
        </p:nvSpPr>
        <p:spPr>
          <a:xfrm>
            <a:off x="2204637" y="514027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61" name="Metin kutusu 160"/>
          <p:cNvSpPr txBox="1"/>
          <p:nvPr/>
        </p:nvSpPr>
        <p:spPr>
          <a:xfrm>
            <a:off x="2926560" y="5141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62" name="Metin kutusu 161"/>
          <p:cNvSpPr txBox="1"/>
          <p:nvPr/>
        </p:nvSpPr>
        <p:spPr>
          <a:xfrm>
            <a:off x="2546844" y="5141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63" name="Metin kutusu 162"/>
          <p:cNvSpPr txBox="1"/>
          <p:nvPr/>
        </p:nvSpPr>
        <p:spPr>
          <a:xfrm>
            <a:off x="3295202" y="514028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64" name="Oval 163"/>
          <p:cNvSpPr/>
          <p:nvPr/>
        </p:nvSpPr>
        <p:spPr>
          <a:xfrm>
            <a:off x="7709404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081704" y="493498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etin kutusu 165"/>
          <p:cNvSpPr txBox="1"/>
          <p:nvPr/>
        </p:nvSpPr>
        <p:spPr>
          <a:xfrm>
            <a:off x="7982832" y="514066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67" name="Metin kutusu 166"/>
          <p:cNvSpPr txBox="1"/>
          <p:nvPr/>
        </p:nvSpPr>
        <p:spPr>
          <a:xfrm>
            <a:off x="7654046" y="51406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4482424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842464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192682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552722" y="493460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900542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42010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584217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963884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7332575" y="4934220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etin kutusu 176"/>
          <p:cNvSpPr txBox="1"/>
          <p:nvPr/>
        </p:nvSpPr>
        <p:spPr>
          <a:xfrm>
            <a:off x="4430335" y="51478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78" name="Metin kutusu 177"/>
          <p:cNvSpPr txBox="1"/>
          <p:nvPr/>
        </p:nvSpPr>
        <p:spPr>
          <a:xfrm>
            <a:off x="4781852" y="51478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79" name="Metin kutusu 178"/>
          <p:cNvSpPr txBox="1"/>
          <p:nvPr/>
        </p:nvSpPr>
        <p:spPr>
          <a:xfrm>
            <a:off x="5133082" y="51422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80" name="Metin kutusu 179"/>
          <p:cNvSpPr txBox="1"/>
          <p:nvPr/>
        </p:nvSpPr>
        <p:spPr>
          <a:xfrm>
            <a:off x="5488103" y="514027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81" name="Metin kutusu 180"/>
          <p:cNvSpPr txBox="1"/>
          <p:nvPr/>
        </p:nvSpPr>
        <p:spPr>
          <a:xfrm>
            <a:off x="5840942" y="51422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82" name="Metin kutusu 181"/>
          <p:cNvSpPr txBox="1"/>
          <p:nvPr/>
        </p:nvSpPr>
        <p:spPr>
          <a:xfrm>
            <a:off x="6182410" y="51402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83" name="Metin kutusu 182"/>
          <p:cNvSpPr txBox="1"/>
          <p:nvPr/>
        </p:nvSpPr>
        <p:spPr>
          <a:xfrm>
            <a:off x="6904333" y="51418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84" name="Metin kutusu 183"/>
          <p:cNvSpPr txBox="1"/>
          <p:nvPr/>
        </p:nvSpPr>
        <p:spPr>
          <a:xfrm>
            <a:off x="6524617" y="51418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85" name="Metin kutusu 184"/>
          <p:cNvSpPr txBox="1"/>
          <p:nvPr/>
        </p:nvSpPr>
        <p:spPr>
          <a:xfrm>
            <a:off x="7272975" y="51402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8471756" y="4942157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etin kutusu 186"/>
          <p:cNvSpPr txBox="1"/>
          <p:nvPr/>
        </p:nvSpPr>
        <p:spPr>
          <a:xfrm>
            <a:off x="8372884" y="514783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188" name="Metin kutusu 187"/>
          <p:cNvSpPr txBox="1"/>
          <p:nvPr/>
        </p:nvSpPr>
        <p:spPr>
          <a:xfrm>
            <a:off x="6412860" y="324375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dirty="0"/>
              <a:t>(CA)</a:t>
            </a:r>
            <a:endParaRPr lang="en-US" sz="2000" dirty="0"/>
          </a:p>
        </p:txBody>
      </p:sp>
      <p:sp>
        <p:nvSpPr>
          <p:cNvPr id="107" name="Oval 106"/>
          <p:cNvSpPr/>
          <p:nvPr/>
        </p:nvSpPr>
        <p:spPr>
          <a:xfrm>
            <a:off x="1193237" y="3732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553277" y="3732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901097" y="3732469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1110395" y="3940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1465416" y="393852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12" name="Metin kutusu 111"/>
          <p:cNvSpPr txBox="1"/>
          <p:nvPr/>
        </p:nvSpPr>
        <p:spPr>
          <a:xfrm>
            <a:off x="1818255" y="3940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13" name="Oval 112"/>
          <p:cNvSpPr/>
          <p:nvPr/>
        </p:nvSpPr>
        <p:spPr>
          <a:xfrm>
            <a:off x="7717788" y="373196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etin kutusu 113"/>
          <p:cNvSpPr txBox="1"/>
          <p:nvPr/>
        </p:nvSpPr>
        <p:spPr>
          <a:xfrm>
            <a:off x="7662430" y="39376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5" name="Oval 114"/>
          <p:cNvSpPr/>
          <p:nvPr/>
        </p:nvSpPr>
        <p:spPr>
          <a:xfrm>
            <a:off x="6972268" y="3731202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340959" y="3731202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etin kutusu 116"/>
          <p:cNvSpPr txBox="1"/>
          <p:nvPr/>
        </p:nvSpPr>
        <p:spPr>
          <a:xfrm>
            <a:off x="6912717" y="39388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18" name="Metin kutusu 117"/>
          <p:cNvSpPr txBox="1"/>
          <p:nvPr/>
        </p:nvSpPr>
        <p:spPr>
          <a:xfrm>
            <a:off x="7281359" y="39372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72" grpId="0" animBg="1"/>
      <p:bldP spid="57" grpId="0" animBg="1"/>
      <p:bldP spid="59" grpId="0" animBg="1"/>
      <p:bldP spid="62" grpId="0" animBg="1"/>
      <p:bldP spid="99" grpId="0" animBg="1"/>
      <p:bldP spid="58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98" grpId="0" animBg="1"/>
      <p:bldP spid="100" grpId="0"/>
      <p:bldP spid="101" grpId="0"/>
      <p:bldP spid="102" grpId="0"/>
      <p:bldP spid="103" grpId="0" animBg="1"/>
      <p:bldP spid="29" grpId="0"/>
      <p:bldP spid="30" grpId="0"/>
      <p:bldP spid="31" grpId="0" animBg="1"/>
      <p:bldP spid="32" grpId="0" animBg="1"/>
      <p:bldP spid="33" grpId="0"/>
      <p:bldP spid="34" grpId="0"/>
      <p:bldP spid="40" grpId="0" animBg="1"/>
      <p:bldP spid="41" grpId="0" animBg="1"/>
      <p:bldP spid="42" grpId="0" animBg="1"/>
      <p:bldP spid="43" grpId="0" animBg="1"/>
      <p:bldP spid="49" grpId="0"/>
      <p:bldP spid="50" grpId="0"/>
      <p:bldP spid="51" grpId="0"/>
      <p:bldP spid="52" grpId="0"/>
      <p:bldP spid="60" grpId="0" animBg="1"/>
      <p:bldP spid="6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9" grpId="0"/>
      <p:bldP spid="80" grpId="0"/>
      <p:bldP spid="81" grpId="0"/>
      <p:bldP spid="82" grpId="0"/>
      <p:bldP spid="83" grpId="0"/>
      <p:bldP spid="84" grpId="0"/>
      <p:bldP spid="86" grpId="0"/>
      <p:bldP spid="139" grpId="0"/>
      <p:bldP spid="140" grpId="0"/>
      <p:bldP spid="141" grpId="0"/>
      <p:bldP spid="142" grpId="0" animBg="1"/>
      <p:bldP spid="143" grpId="0" animBg="1"/>
      <p:bldP spid="144" grpId="0"/>
      <p:bldP spid="145" grpId="0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 animBg="1"/>
      <p:bldP spid="165" grpId="0" animBg="1"/>
      <p:bldP spid="166" grpId="0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 animBg="1"/>
      <p:bldP spid="187" grpId="0"/>
      <p:bldP spid="188" grpId="0"/>
      <p:bldP spid="107" grpId="0" animBg="1"/>
      <p:bldP spid="108" grpId="0" animBg="1"/>
      <p:bldP spid="109" grpId="0" animBg="1"/>
      <p:bldP spid="110" grpId="0"/>
      <p:bldP spid="111" grpId="0"/>
      <p:bldP spid="112" grpId="0"/>
      <p:bldP spid="113" grpId="0" animBg="1"/>
      <p:bldP spid="114" grpId="0"/>
      <p:bldP spid="115" grpId="0" animBg="1"/>
      <p:bldP spid="116" grpId="0" animBg="1"/>
      <p:bldP spid="117" grpId="0"/>
      <p:bldP spid="1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\Alp\Master ODTÜ\Araştırma Görevlisi\EE213\EE590\Spatial Spectra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2" y="1033463"/>
            <a:ext cx="6336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</p:spTree>
    <p:extLst>
      <p:ext uri="{BB962C8B-B14F-4D97-AF65-F5344CB8AC3E}">
        <p14:creationId xmlns:p14="http://schemas.microsoft.com/office/powerpoint/2010/main" val="42934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AutoShape 2" descr="blob:https://web.whatsapp.com/e34a0d63-3284-4e17-b685-e1b24a82aa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32" y="1412776"/>
            <a:ext cx="503579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3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30" y="896127"/>
            <a:ext cx="2467862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1331354" y="2297136"/>
                <a:ext cx="2427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54" y="2297136"/>
                <a:ext cx="24271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1322276" y="3043205"/>
                <a:ext cx="4047775" cy="639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76" y="3043205"/>
                <a:ext cx="4047775" cy="6395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5169316" y="3178338"/>
                <a:ext cx="2808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      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316" y="3178338"/>
                <a:ext cx="280878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1322276" y="4122400"/>
                <a:ext cx="465986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tr-TR" i="1"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76" y="4122400"/>
                <a:ext cx="4659865" cy="71468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1315831" y="5186134"/>
                <a:ext cx="431707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tr-TR" i="1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tr-TR" i="1">
                              <a:latin typeface="Cambria Math"/>
                            </a:rPr>
                            <m:t>∗</m:t>
                          </m:r>
                          <m:r>
                            <m:rPr>
                              <m:brk m:alnAt="7"/>
                            </m:rPr>
                            <a:rPr lang="tr-TR" i="1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31" y="5186134"/>
                <a:ext cx="4317079" cy="404983"/>
              </a:xfrm>
              <a:prstGeom prst="rect">
                <a:avLst/>
              </a:prstGeom>
              <a:blipFill rotWithShape="1"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Bağlayıcı 17"/>
          <p:cNvCxnSpPr/>
          <p:nvPr/>
        </p:nvCxnSpPr>
        <p:spPr>
          <a:xfrm>
            <a:off x="2129629" y="3483996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/>
          <p:cNvCxnSpPr/>
          <p:nvPr/>
        </p:nvCxnSpPr>
        <p:spPr>
          <a:xfrm>
            <a:off x="3774849" y="3465578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/>
          <p:cNvCxnSpPr/>
          <p:nvPr/>
        </p:nvCxnSpPr>
        <p:spPr>
          <a:xfrm flipV="1">
            <a:off x="2129629" y="3560729"/>
            <a:ext cx="1645220" cy="815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Bağlayıcı 20"/>
          <p:cNvCxnSpPr/>
          <p:nvPr/>
        </p:nvCxnSpPr>
        <p:spPr>
          <a:xfrm>
            <a:off x="2123696" y="5551981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Bağlayıcı 21"/>
          <p:cNvCxnSpPr/>
          <p:nvPr/>
        </p:nvCxnSpPr>
        <p:spPr>
          <a:xfrm>
            <a:off x="4061500" y="553678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Bağlayıcı 22"/>
          <p:cNvCxnSpPr/>
          <p:nvPr/>
        </p:nvCxnSpPr>
        <p:spPr>
          <a:xfrm flipV="1">
            <a:off x="2123696" y="5627013"/>
            <a:ext cx="1937804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/>
              <p:cNvSpPr/>
              <p:nvPr/>
            </p:nvSpPr>
            <p:spPr>
              <a:xfrm>
                <a:off x="1900155" y="3568879"/>
                <a:ext cx="2397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𝑡𝑤𝑜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330BC5"/>
                          </a:solidFill>
                          <a:latin typeface="Cambria Math"/>
                        </a:rPr>
                        <m:t>𝑣𝑒𝑐𝑡𝑜𝑟𝑠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Dikdörtgen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55" y="3568879"/>
                <a:ext cx="2397771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Dikdörtgen 24"/>
              <p:cNvSpPr/>
              <p:nvPr/>
            </p:nvSpPr>
            <p:spPr>
              <a:xfrm>
                <a:off x="792854" y="5656700"/>
                <a:ext cx="43096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𝑙𝑖𝑛𝑒𝑎𝑟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𝑐𝑜𝑚𝑏𝑖𝑛𝑎𝑡𝑖𝑜𝑛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i="1">
                          <a:solidFill>
                            <a:srgbClr val="FF0000"/>
                          </a:solidFill>
                          <a:latin typeface="Cambria Math"/>
                        </a:rPr>
                        <m:t>𝑣𝑒𝑐𝑡𝑜𝑟𝑠</m:t>
                      </m:r>
                    </m:oMath>
                  </m:oMathPara>
                </a14:m>
                <a:endParaRPr lang="tr-TR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𝑛𝑜𝑡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𝑠𝑡𝑒𝑒𝑟𝑖𝑛𝑔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𝑣𝑒𝑐𝑡𝑜𝑟</m:t>
                      </m:r>
                      <m:r>
                        <a:rPr lang="tr-T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Dikdörtgen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54" y="5656700"/>
                <a:ext cx="4309641" cy="646331"/>
              </a:xfrm>
              <a:prstGeom prst="rect">
                <a:avLst/>
              </a:prstGeom>
              <a:blipFill rotWithShape="1"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Metin kutusu 25"/>
          <p:cNvSpPr txBox="1"/>
          <p:nvPr/>
        </p:nvSpPr>
        <p:spPr>
          <a:xfrm>
            <a:off x="963039" y="112474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onotype Corsiva" panose="03010101010201010101" pitchFamily="66" charset="0"/>
              </a:rPr>
              <a:t>Signal Model</a:t>
            </a:r>
            <a:endParaRPr lang="en-US" sz="28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0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6" grpId="0"/>
      <p:bldP spid="17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2073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Spatial Smoothing</a:t>
            </a:r>
            <a:endParaRPr lang="en-US" sz="20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3064613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496661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3953213" y="223643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4375896" y="22364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4803831" y="22364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5219460" y="2236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083605" y="22379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20" name="Metin kutusu 19"/>
          <p:cNvSpPr txBox="1"/>
          <p:nvPr/>
        </p:nvSpPr>
        <p:spPr>
          <a:xfrm>
            <a:off x="5619919" y="22379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6486455" y="2236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22" name="Metin kutusu 21"/>
          <p:cNvSpPr txBox="1"/>
          <p:nvPr/>
        </p:nvSpPr>
        <p:spPr>
          <a:xfrm>
            <a:off x="2637819" y="2236432"/>
            <a:ext cx="26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0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697418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29466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6151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3562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25610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73561" y="2092417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4320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55024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287072" y="2092417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546054" y="209398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üz Bağlayıcı 33"/>
          <p:cNvCxnSpPr/>
          <p:nvPr/>
        </p:nvCxnSpPr>
        <p:spPr>
          <a:xfrm>
            <a:off x="2667984" y="1968457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Bağlayıcı 34"/>
          <p:cNvCxnSpPr/>
          <p:nvPr/>
        </p:nvCxnSpPr>
        <p:spPr>
          <a:xfrm>
            <a:off x="6319648" y="1968457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V="1">
            <a:off x="2667984" y="1953264"/>
            <a:ext cx="3649401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Bağlayıcı 36"/>
          <p:cNvCxnSpPr/>
          <p:nvPr/>
        </p:nvCxnSpPr>
        <p:spPr>
          <a:xfrm>
            <a:off x="3094496" y="240842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/>
          <p:nvPr/>
        </p:nvCxnSpPr>
        <p:spPr>
          <a:xfrm>
            <a:off x="6746160" y="2408428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38"/>
          <p:cNvCxnSpPr/>
          <p:nvPr/>
        </p:nvCxnSpPr>
        <p:spPr>
          <a:xfrm flipV="1">
            <a:off x="3096759" y="2503579"/>
            <a:ext cx="3649401" cy="9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800722" y="4066795"/>
                <a:ext cx="4748288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  <m:r>
                        <m:rPr>
                          <m:nor/>
                        </m:rPr>
                        <a:rPr lang="tr-TR" dirty="0"/>
                        <m:t>,     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tr-TR" dirty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 dirty="0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dirty="0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dirty="0" smtClean="0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tr-TR" i="1" dirty="0">
                                    <a:latin typeface="Cambria Math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tr-TR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2" y="4066795"/>
                <a:ext cx="4748288" cy="418063"/>
              </a:xfrm>
              <a:prstGeom prst="rect">
                <a:avLst/>
              </a:prstGeom>
              <a:blipFill rotWithShape="1"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905380" y="3506064"/>
                <a:ext cx="1771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1" i="1" smtClean="0">
                          <a:latin typeface="Cambria Math"/>
                        </a:rPr>
                        <m:t>∗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𝜶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0" y="3506064"/>
                <a:ext cx="1771895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987176" y="2818528"/>
                <a:ext cx="100790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1" i="1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76" y="2818528"/>
                <a:ext cx="1007905" cy="5542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Dikdörtgen 42"/>
              <p:cNvSpPr/>
              <p:nvPr/>
            </p:nvSpPr>
            <p:spPr>
              <a:xfrm>
                <a:off x="1781909" y="2910989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Dikdörtgen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09" y="2910989"/>
                <a:ext cx="244971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Metin kutusu 44"/>
              <p:cNvSpPr txBox="1"/>
              <p:nvPr/>
            </p:nvSpPr>
            <p:spPr>
              <a:xfrm>
                <a:off x="800722" y="4459623"/>
                <a:ext cx="7628627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tr-T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tr-T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tr-TR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tr-TR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tr-T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tr-TR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tr-TR" dirty="0" smtClean="0"/>
                  <a:t>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     </m:t>
                    </m:r>
                    <m:r>
                      <a:rPr lang="tr-TR" b="0" i="1" smtClean="0">
                        <a:latin typeface="Cambria Math"/>
                      </a:rPr>
                      <m:t>𝑤h𝑒𝑟𝑒</m:t>
                    </m:r>
                    <m:r>
                      <a:rPr lang="tr-TR" b="0" i="1" smtClean="0">
                        <a:latin typeface="Cambria Math"/>
                      </a:rPr>
                      <m:t>  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  <m:r>
                                    <a:rPr lang="tr-TR" i="1" dirty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func>
                                    <m:func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sup>
                              </m:sSup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l-GR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  <m:r>
                                    <a:rPr lang="tr-TR" i="1" dirty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func>
                                    <m:funcPr>
                                      <m:ctrlPr>
                                        <a:rPr lang="tr-TR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Metin kutusu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2" y="4459623"/>
                <a:ext cx="7628627" cy="9727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Metin kutusu 45"/>
              <p:cNvSpPr txBox="1"/>
              <p:nvPr/>
            </p:nvSpPr>
            <p:spPr>
              <a:xfrm>
                <a:off x="807321" y="5549093"/>
                <a:ext cx="5496185" cy="421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tr-TR" b="0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𝐷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Metin kutusu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21" y="5549093"/>
                <a:ext cx="5496185" cy="421141"/>
              </a:xfrm>
              <a:prstGeom prst="rect">
                <a:avLst/>
              </a:prstGeom>
              <a:blipFill rotWithShape="1">
                <a:blip r:embed="rId8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Düz Bağlayıcı 46"/>
          <p:cNvCxnSpPr/>
          <p:nvPr/>
        </p:nvCxnSpPr>
        <p:spPr>
          <a:xfrm>
            <a:off x="3533417" y="5917588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Bağlayıcı 47"/>
          <p:cNvCxnSpPr/>
          <p:nvPr/>
        </p:nvCxnSpPr>
        <p:spPr>
          <a:xfrm>
            <a:off x="4912837" y="5918767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Düz Bağlayıcı 48"/>
          <p:cNvCxnSpPr/>
          <p:nvPr/>
        </p:nvCxnSpPr>
        <p:spPr>
          <a:xfrm>
            <a:off x="3535680" y="6013918"/>
            <a:ext cx="1379679" cy="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Dikdörtgen 50"/>
              <p:cNvSpPr/>
              <p:nvPr/>
            </p:nvSpPr>
            <p:spPr>
              <a:xfrm>
                <a:off x="3728402" y="6028722"/>
                <a:ext cx="9501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330BC5"/>
                          </a:solidFill>
                          <a:latin typeface="Cambria Math"/>
                        </a:rPr>
                        <m:t>𝑟𝑎𝑛𝑘</m:t>
                      </m:r>
                      <m:r>
                        <a:rPr lang="tr-TR" sz="1400" b="0" i="1" smtClean="0">
                          <a:solidFill>
                            <a:srgbClr val="330BC5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1" name="Dikdörtgen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02" y="6028722"/>
                <a:ext cx="95013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Düz Bağlayıcı 51"/>
          <p:cNvCxnSpPr/>
          <p:nvPr/>
        </p:nvCxnSpPr>
        <p:spPr>
          <a:xfrm>
            <a:off x="905380" y="589628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2769426" y="589628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üz Bağlayıcı 53"/>
          <p:cNvCxnSpPr/>
          <p:nvPr/>
        </p:nvCxnSpPr>
        <p:spPr>
          <a:xfrm>
            <a:off x="905380" y="5981582"/>
            <a:ext cx="1864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Dikdörtgen 58"/>
              <p:cNvSpPr/>
              <p:nvPr/>
            </p:nvSpPr>
            <p:spPr>
              <a:xfrm>
                <a:off x="1460344" y="6012739"/>
                <a:ext cx="7541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𝑇𝐿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;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𝐷𝑅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Dikdörtgen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44" y="6012739"/>
                <a:ext cx="754117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Dikdörtgen 59"/>
              <p:cNvSpPr/>
              <p:nvPr/>
            </p:nvSpPr>
            <p:spPr>
              <a:xfrm>
                <a:off x="4230961" y="1645487"/>
                <a:ext cx="3988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Dikdörtgen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61" y="1645487"/>
                <a:ext cx="398892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Dikdörtgen 60"/>
              <p:cNvSpPr/>
              <p:nvPr/>
            </p:nvSpPr>
            <p:spPr>
              <a:xfrm>
                <a:off x="4624092" y="2514996"/>
                <a:ext cx="4030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Dikdörtgen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92" y="2514996"/>
                <a:ext cx="403059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Dikdörtgen 61"/>
              <p:cNvSpPr/>
              <p:nvPr/>
            </p:nvSpPr>
            <p:spPr>
              <a:xfrm>
                <a:off x="2704956" y="3536841"/>
                <a:ext cx="11665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𝑟𝑎𝑛𝑘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62" name="Dikdörtgen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56" y="3536841"/>
                <a:ext cx="1166538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571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0" grpId="0"/>
      <p:bldP spid="41" grpId="0"/>
      <p:bldP spid="42" grpId="0"/>
      <p:bldP spid="43" grpId="0"/>
      <p:bldP spid="45" grpId="0"/>
      <p:bldP spid="46" grpId="0"/>
      <p:bldP spid="51" grpId="0"/>
      <p:bldP spid="59" grpId="0"/>
      <p:bldP spid="60" grpId="0"/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549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Toeplitz Completion (Using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714036" y="4933099"/>
                <a:ext cx="2269467" cy="39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6" y="4933099"/>
                <a:ext cx="2269467" cy="398764"/>
              </a:xfrm>
              <a:prstGeom prst="rect">
                <a:avLst/>
              </a:prstGeom>
              <a:blipFill rotWithShape="1"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766997" y="4372368"/>
                <a:ext cx="1771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1" i="1" smtClean="0">
                          <a:latin typeface="Cambria Math"/>
                        </a:rPr>
                        <m:t>∗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𝜶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97" y="4372368"/>
                <a:ext cx="1771895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848793" y="3684832"/>
                <a:ext cx="100790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b="1" i="1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3" y="3684832"/>
                <a:ext cx="1007905" cy="5542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Dikdörtgen 42"/>
              <p:cNvSpPr/>
              <p:nvPr/>
            </p:nvSpPr>
            <p:spPr>
              <a:xfrm>
                <a:off x="1643526" y="3777293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,</m:t>
                      </m:r>
                      <m:r>
                        <a:rPr lang="tr-TR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Dikdörtgen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6" y="3777293"/>
                <a:ext cx="244971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Dikdörtgen 61"/>
              <p:cNvSpPr/>
              <p:nvPr/>
            </p:nvSpPr>
            <p:spPr>
              <a:xfrm>
                <a:off x="2566573" y="4403145"/>
                <a:ext cx="34363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𝑟𝑎𝑛𝑘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=1 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𝑎𝑛𝑑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𝑛𝑜𝑡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𝑑𝑖𝑎𝑔𝑜𝑛𝑎𝑙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𝑚𝑎𝑡𝑟𝑖𝑥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62" name="Dikdörtgen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73" y="4403145"/>
                <a:ext cx="343632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355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Dikdörtgen 54"/>
              <p:cNvSpPr/>
              <p:nvPr/>
            </p:nvSpPr>
            <p:spPr>
              <a:xfrm>
                <a:off x="3044542" y="4978592"/>
                <a:ext cx="31912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𝑑𝑜𝑒𝑠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𝑛𝑜𝑡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h𝑎𝑣𝑒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𝑡𝑜𝑒𝑝𝑙𝑖𝑡𝑧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𝑠𝑡𝑟𝑢𝑐𝑡𝑢𝑟𝑒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5" name="Dikdörtgen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542" y="4978592"/>
                <a:ext cx="3191258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82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>
                <a:off x="704024" y="5474358"/>
                <a:ext cx="157466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𝑣𝑖𝑟𝑡𝑢𝑎𝑙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4" y="5474358"/>
                <a:ext cx="1574662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Dikdörtgen 56"/>
              <p:cNvSpPr/>
              <p:nvPr/>
            </p:nvSpPr>
            <p:spPr>
              <a:xfrm>
                <a:off x="2469456" y="5516099"/>
                <a:ext cx="2355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b="0" dirty="0" smtClean="0">
                    <a:solidFill>
                      <a:srgbClr val="330BC5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h𝑎𝑠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𝑎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𝑡𝑜𝑒𝑝𝑙𝑖𝑡𝑧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 </m:t>
                    </m:r>
                    <m:r>
                      <a:rPr lang="tr-TR" sz="1400" b="0" i="1" smtClean="0">
                        <a:solidFill>
                          <a:srgbClr val="330BC5"/>
                        </a:solidFill>
                        <a:latin typeface="Cambria Math"/>
                      </a:rPr>
                      <m:t>𝑠𝑡𝑟𝑢𝑐𝑡𝑢𝑟𝑒</m:t>
                    </m:r>
                  </m:oMath>
                </a14:m>
                <a:endParaRPr lang="en-US" dirty="0">
                  <a:solidFill>
                    <a:srgbClr val="330BC5"/>
                  </a:solidFill>
                </a:endParaRPr>
              </a:p>
            </p:txBody>
          </p:sp>
        </mc:Choice>
        <mc:Fallback xmlns="">
          <p:sp>
            <p:nvSpPr>
              <p:cNvPr id="57" name="Dikdörtgen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56" y="5516099"/>
                <a:ext cx="2355773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517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/>
          <p:cNvSpPr/>
          <p:nvPr/>
        </p:nvSpPr>
        <p:spPr>
          <a:xfrm>
            <a:off x="22327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664766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87565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213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544001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1936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788024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51710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70189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54560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70648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934334" y="197496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etin kutusu 73"/>
          <p:cNvSpPr txBox="1"/>
          <p:nvPr/>
        </p:nvSpPr>
        <p:spPr>
          <a:xfrm>
            <a:off x="2173119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75" name="Metin kutusu 74"/>
          <p:cNvSpPr txBox="1"/>
          <p:nvPr/>
        </p:nvSpPr>
        <p:spPr>
          <a:xfrm>
            <a:off x="2605167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76" name="Metin kutusu 75"/>
          <p:cNvSpPr txBox="1"/>
          <p:nvPr/>
        </p:nvSpPr>
        <p:spPr>
          <a:xfrm>
            <a:off x="3061719" y="2137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77" name="Metin kutusu 76"/>
          <p:cNvSpPr txBox="1"/>
          <p:nvPr/>
        </p:nvSpPr>
        <p:spPr>
          <a:xfrm>
            <a:off x="3484402" y="2137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78" name="Metin kutusu 77"/>
          <p:cNvSpPr txBox="1"/>
          <p:nvPr/>
        </p:nvSpPr>
        <p:spPr>
          <a:xfrm>
            <a:off x="3912337" y="2137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79" name="Metin kutusu 78"/>
          <p:cNvSpPr txBox="1"/>
          <p:nvPr/>
        </p:nvSpPr>
        <p:spPr>
          <a:xfrm>
            <a:off x="4327966" y="2137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5192111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4728425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594961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971302" y="21370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371776" y="213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835462" y="213705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8444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167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etin kutusu 87"/>
          <p:cNvSpPr txBox="1"/>
          <p:nvPr/>
        </p:nvSpPr>
        <p:spPr>
          <a:xfrm>
            <a:off x="4110664" y="2996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3765848" y="299683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61746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7750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2772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68776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035587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77055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19262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98929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46762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etin kutusu 98"/>
          <p:cNvSpPr txBox="1"/>
          <p:nvPr/>
        </p:nvSpPr>
        <p:spPr>
          <a:xfrm>
            <a:off x="489336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00" name="Metin kutusu 99"/>
          <p:cNvSpPr txBox="1"/>
          <p:nvPr/>
        </p:nvSpPr>
        <p:spPr>
          <a:xfrm>
            <a:off x="854381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124488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599906" y="29964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95274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94213" y="299645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3016136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2636420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384778" y="299646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7989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1712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8072408" y="29968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7743622" y="29968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457200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3204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8225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4229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90118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331586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673793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5346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422151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etin kutusu 120"/>
          <p:cNvSpPr txBox="1"/>
          <p:nvPr/>
        </p:nvSpPr>
        <p:spPr>
          <a:xfrm>
            <a:off x="4519911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4871428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522265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5577679" y="2996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593051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26" name="Metin kutusu 125"/>
          <p:cNvSpPr txBox="1"/>
          <p:nvPr/>
        </p:nvSpPr>
        <p:spPr>
          <a:xfrm>
            <a:off x="6271986" y="2996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27" name="Metin kutusu 126"/>
          <p:cNvSpPr txBox="1"/>
          <p:nvPr/>
        </p:nvSpPr>
        <p:spPr>
          <a:xfrm>
            <a:off x="6993909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28" name="Metin kutusu 127"/>
          <p:cNvSpPr txBox="1"/>
          <p:nvPr/>
        </p:nvSpPr>
        <p:spPr>
          <a:xfrm>
            <a:off x="6614193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362551" y="29964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8561332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etin kutusu 130"/>
          <p:cNvSpPr txBox="1"/>
          <p:nvPr/>
        </p:nvSpPr>
        <p:spPr>
          <a:xfrm>
            <a:off x="8462460" y="30040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62" grpId="0"/>
      <p:bldP spid="55" grpId="0"/>
      <p:bldP spid="56" grpId="0"/>
      <p:bldP spid="57" grpId="0"/>
      <p:bldP spid="58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 animBg="1"/>
      <p:bldP spid="87" grpId="0" animBg="1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 animBg="1"/>
      <p:bldP spid="1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4035635" y="32809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Content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1031295" y="1108614"/>
            <a:ext cx="3185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Direction of Arrival (DOA)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1031295" y="1480823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Signal Model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031295" y="1843002"/>
            <a:ext cx="4095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Classical DOA Estimation Methods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MUSIC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Comparison</a:t>
            </a:r>
            <a:endParaRPr lang="en-US" sz="2000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1031296" y="2797109"/>
            <a:ext cx="27949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Sparse Arrays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Difference </a:t>
            </a:r>
            <a:r>
              <a:rPr lang="en-US" dirty="0" err="1"/>
              <a:t>Coarray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/>
              <a:t>Nested Array</a:t>
            </a:r>
            <a:r>
              <a:rPr lang="tr-TR" dirty="0"/>
              <a:t> (NA)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/>
              <a:t>Coprime Array</a:t>
            </a:r>
            <a:r>
              <a:rPr lang="tr-TR" dirty="0"/>
              <a:t> (CA</a:t>
            </a:r>
            <a:r>
              <a:rPr lang="tr-TR" dirty="0" smtClean="0"/>
              <a:t>)</a:t>
            </a:r>
            <a:endParaRPr lang="en-US" sz="2000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31295" y="5538850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Conclusion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1031296" y="4028215"/>
            <a:ext cx="35931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Signal Coherence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Spatial Smoothing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Toeplitz Completion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Nuclear Norm Minimization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Deep 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9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5" grpId="0"/>
      <p:bldP spid="16" grpId="0"/>
      <p:bldP spid="18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549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Toeplitz Completion (Using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8" name="Oval 57"/>
          <p:cNvSpPr/>
          <p:nvPr/>
        </p:nvSpPr>
        <p:spPr>
          <a:xfrm>
            <a:off x="22327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664766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87565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21318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544001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71936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788024" y="1981240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51710" y="1981240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70189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654560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70648" y="197496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934334" y="197496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etin kutusu 73"/>
          <p:cNvSpPr txBox="1"/>
          <p:nvPr/>
        </p:nvSpPr>
        <p:spPr>
          <a:xfrm>
            <a:off x="2173119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75" name="Metin kutusu 74"/>
          <p:cNvSpPr txBox="1"/>
          <p:nvPr/>
        </p:nvSpPr>
        <p:spPr>
          <a:xfrm>
            <a:off x="2605167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76" name="Metin kutusu 75"/>
          <p:cNvSpPr txBox="1"/>
          <p:nvPr/>
        </p:nvSpPr>
        <p:spPr>
          <a:xfrm>
            <a:off x="3061719" y="2137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77" name="Metin kutusu 76"/>
          <p:cNvSpPr txBox="1"/>
          <p:nvPr/>
        </p:nvSpPr>
        <p:spPr>
          <a:xfrm>
            <a:off x="3484402" y="2137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78" name="Metin kutusu 77"/>
          <p:cNvSpPr txBox="1"/>
          <p:nvPr/>
        </p:nvSpPr>
        <p:spPr>
          <a:xfrm>
            <a:off x="3912337" y="21370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79" name="Metin kutusu 78"/>
          <p:cNvSpPr txBox="1"/>
          <p:nvPr/>
        </p:nvSpPr>
        <p:spPr>
          <a:xfrm>
            <a:off x="4327966" y="21370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80" name="Metin kutusu 79"/>
          <p:cNvSpPr txBox="1"/>
          <p:nvPr/>
        </p:nvSpPr>
        <p:spPr>
          <a:xfrm>
            <a:off x="5192111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81" name="Metin kutusu 80"/>
          <p:cNvSpPr txBox="1"/>
          <p:nvPr/>
        </p:nvSpPr>
        <p:spPr>
          <a:xfrm>
            <a:off x="4728425" y="21386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82" name="Metin kutusu 81"/>
          <p:cNvSpPr txBox="1"/>
          <p:nvPr/>
        </p:nvSpPr>
        <p:spPr>
          <a:xfrm>
            <a:off x="5594961" y="2137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83" name="Metin kutusu 82"/>
          <p:cNvSpPr txBox="1"/>
          <p:nvPr/>
        </p:nvSpPr>
        <p:spPr>
          <a:xfrm>
            <a:off x="5971302" y="21370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84" name="Metin kutusu 83"/>
          <p:cNvSpPr txBox="1"/>
          <p:nvPr/>
        </p:nvSpPr>
        <p:spPr>
          <a:xfrm>
            <a:off x="6371776" y="213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sp>
        <p:nvSpPr>
          <p:cNvPr id="85" name="Metin kutusu 84"/>
          <p:cNvSpPr txBox="1"/>
          <p:nvPr/>
        </p:nvSpPr>
        <p:spPr>
          <a:xfrm>
            <a:off x="6835462" y="213705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12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8444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16749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etin kutusu 87"/>
          <p:cNvSpPr txBox="1"/>
          <p:nvPr/>
        </p:nvSpPr>
        <p:spPr>
          <a:xfrm>
            <a:off x="4110664" y="299684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3765848" y="299683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61746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77509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2772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687767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035587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77055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719262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98929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46762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etin kutusu 98"/>
          <p:cNvSpPr txBox="1"/>
          <p:nvPr/>
        </p:nvSpPr>
        <p:spPr>
          <a:xfrm>
            <a:off x="489336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-11</a:t>
            </a:r>
            <a:endParaRPr lang="en-US" dirty="0"/>
          </a:p>
        </p:txBody>
      </p:sp>
      <p:sp>
        <p:nvSpPr>
          <p:cNvPr id="100" name="Metin kutusu 99"/>
          <p:cNvSpPr txBox="1"/>
          <p:nvPr/>
        </p:nvSpPr>
        <p:spPr>
          <a:xfrm>
            <a:off x="854381" y="300401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-10</a:t>
            </a:r>
            <a:endParaRPr lang="en-US" dirty="0"/>
          </a:p>
        </p:txBody>
      </p:sp>
      <p:sp>
        <p:nvSpPr>
          <p:cNvPr id="101" name="Metin kutusu 100"/>
          <p:cNvSpPr txBox="1"/>
          <p:nvPr/>
        </p:nvSpPr>
        <p:spPr>
          <a:xfrm>
            <a:off x="124488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02" name="Metin kutusu 101"/>
          <p:cNvSpPr txBox="1"/>
          <p:nvPr/>
        </p:nvSpPr>
        <p:spPr>
          <a:xfrm>
            <a:off x="1599906" y="2996456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03" name="Metin kutusu 102"/>
          <p:cNvSpPr txBox="1"/>
          <p:nvPr/>
        </p:nvSpPr>
        <p:spPr>
          <a:xfrm>
            <a:off x="1952745" y="299840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04" name="Metin kutusu 103"/>
          <p:cNvSpPr txBox="1"/>
          <p:nvPr/>
        </p:nvSpPr>
        <p:spPr>
          <a:xfrm>
            <a:off x="2294213" y="299645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05" name="Metin kutusu 104"/>
          <p:cNvSpPr txBox="1"/>
          <p:nvPr/>
        </p:nvSpPr>
        <p:spPr>
          <a:xfrm>
            <a:off x="3016136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06" name="Metin kutusu 105"/>
          <p:cNvSpPr txBox="1"/>
          <p:nvPr/>
        </p:nvSpPr>
        <p:spPr>
          <a:xfrm>
            <a:off x="2636420" y="299802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07" name="Metin kutusu 106"/>
          <p:cNvSpPr txBox="1"/>
          <p:nvPr/>
        </p:nvSpPr>
        <p:spPr>
          <a:xfrm>
            <a:off x="3384778" y="299646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7989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171280" y="279115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etin kutusu 109"/>
          <p:cNvSpPr txBox="1"/>
          <p:nvPr/>
        </p:nvSpPr>
        <p:spPr>
          <a:xfrm>
            <a:off x="8072408" y="29968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10</a:t>
            </a:r>
            <a:endParaRPr lang="en-US" dirty="0"/>
          </a:p>
        </p:txBody>
      </p:sp>
      <p:sp>
        <p:nvSpPr>
          <p:cNvPr id="111" name="Metin kutusu 110"/>
          <p:cNvSpPr txBox="1"/>
          <p:nvPr/>
        </p:nvSpPr>
        <p:spPr>
          <a:xfrm>
            <a:off x="7743622" y="29968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457200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32040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28225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642298" y="279077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90118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331586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673793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053460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422151" y="279039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etin kutusu 120"/>
          <p:cNvSpPr txBox="1"/>
          <p:nvPr/>
        </p:nvSpPr>
        <p:spPr>
          <a:xfrm>
            <a:off x="4519911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22" name="Metin kutusu 121"/>
          <p:cNvSpPr txBox="1"/>
          <p:nvPr/>
        </p:nvSpPr>
        <p:spPr>
          <a:xfrm>
            <a:off x="4871428" y="30040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23" name="Metin kutusu 122"/>
          <p:cNvSpPr txBox="1"/>
          <p:nvPr/>
        </p:nvSpPr>
        <p:spPr>
          <a:xfrm>
            <a:off x="522265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24" name="Metin kutusu 123"/>
          <p:cNvSpPr txBox="1"/>
          <p:nvPr/>
        </p:nvSpPr>
        <p:spPr>
          <a:xfrm>
            <a:off x="5577679" y="2996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25" name="Metin kutusu 124"/>
          <p:cNvSpPr txBox="1"/>
          <p:nvPr/>
        </p:nvSpPr>
        <p:spPr>
          <a:xfrm>
            <a:off x="5930518" y="29984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26" name="Metin kutusu 125"/>
          <p:cNvSpPr txBox="1"/>
          <p:nvPr/>
        </p:nvSpPr>
        <p:spPr>
          <a:xfrm>
            <a:off x="6271986" y="2996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27" name="Metin kutusu 126"/>
          <p:cNvSpPr txBox="1"/>
          <p:nvPr/>
        </p:nvSpPr>
        <p:spPr>
          <a:xfrm>
            <a:off x="6993909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28" name="Metin kutusu 127"/>
          <p:cNvSpPr txBox="1"/>
          <p:nvPr/>
        </p:nvSpPr>
        <p:spPr>
          <a:xfrm>
            <a:off x="6614193" y="299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7362551" y="29964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8561332" y="279833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etin kutusu 130"/>
          <p:cNvSpPr txBox="1"/>
          <p:nvPr/>
        </p:nvSpPr>
        <p:spPr>
          <a:xfrm>
            <a:off x="8462460" y="30040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11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2" y="3469128"/>
            <a:ext cx="308484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65" y="3467208"/>
            <a:ext cx="285522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ağ Ok 4"/>
          <p:cNvSpPr/>
          <p:nvPr/>
        </p:nvSpPr>
        <p:spPr>
          <a:xfrm>
            <a:off x="4366608" y="4725144"/>
            <a:ext cx="643283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 animBg="1"/>
      <p:bldP spid="87" grpId="0" animBg="1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 animBg="1"/>
      <p:bldP spid="131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52147" y="980728"/>
            <a:ext cx="657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Nuclear Norm Minimization (Utilizing The Difference </a:t>
            </a:r>
            <a:r>
              <a:rPr lang="en-US" sz="2000" dirty="0" err="1" smtClean="0"/>
              <a:t>Coarray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>
                <a:off x="1414314" y="5777309"/>
                <a:ext cx="627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𝑚</m:t>
                      </m:r>
                      <m:r>
                        <a:rPr lang="tr-TR" b="0" i="1" smtClean="0">
                          <a:latin typeface="Cambria Math"/>
                        </a:rPr>
                        <m:t>𝑖𝑛𝑖𝑚𝑖𝑧𝑒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𝑡h𝑒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𝑛𝑢𝑐𝑙𝑒𝑎𝑟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𝑛𝑜𝑟𝑚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𝑜𝑓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𝑣𝑖𝑟𝑡𝑢𝑎𝑙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𝑏𝑦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𝑓𝑖𝑙𝑙𝑖𝑛𝑔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𝑡h𝑒</m:t>
                      </m:r>
                      <m:r>
                        <a:rPr lang="tr-TR" b="0" i="1" smtClean="0">
                          <a:latin typeface="Cambria Math"/>
                        </a:rPr>
                        <m:t> </m:t>
                      </m:r>
                      <m:r>
                        <a:rPr lang="tr-TR" b="0" i="1" smtClean="0">
                          <a:latin typeface="Cambria Math"/>
                        </a:rPr>
                        <m:t>h𝑜𝑙𝑒𝑠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14" y="5777309"/>
                <a:ext cx="627659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/>
          <p:cNvSpPr/>
          <p:nvPr/>
        </p:nvSpPr>
        <p:spPr>
          <a:xfrm>
            <a:off x="6099808" y="153507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67986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729695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040978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285001" y="1548903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500267" y="1535271"/>
            <a:ext cx="144016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884542" y="1548903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3154609" y="1542624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etin kutusu 139"/>
          <p:cNvSpPr txBox="1"/>
          <p:nvPr/>
        </p:nvSpPr>
        <p:spPr>
          <a:xfrm>
            <a:off x="3099613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41" name="Metin kutusu 140"/>
          <p:cNvSpPr txBox="1"/>
          <p:nvPr/>
        </p:nvSpPr>
        <p:spPr>
          <a:xfrm>
            <a:off x="3556165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42" name="Metin kutusu 141"/>
          <p:cNvSpPr txBox="1"/>
          <p:nvPr/>
        </p:nvSpPr>
        <p:spPr>
          <a:xfrm>
            <a:off x="3981379" y="17047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43" name="Metin kutusu 142"/>
          <p:cNvSpPr txBox="1"/>
          <p:nvPr/>
        </p:nvSpPr>
        <p:spPr>
          <a:xfrm>
            <a:off x="4409314" y="170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44" name="Metin kutusu 143"/>
          <p:cNvSpPr txBox="1"/>
          <p:nvPr/>
        </p:nvSpPr>
        <p:spPr>
          <a:xfrm>
            <a:off x="4824943" y="17047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45" name="Metin kutusu 144"/>
          <p:cNvSpPr txBox="1"/>
          <p:nvPr/>
        </p:nvSpPr>
        <p:spPr>
          <a:xfrm>
            <a:off x="5225402" y="17047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46" name="Metin kutusu 145"/>
          <p:cNvSpPr txBox="1"/>
          <p:nvPr/>
        </p:nvSpPr>
        <p:spPr>
          <a:xfrm>
            <a:off x="2670096" y="17047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47" name="Oval 146"/>
          <p:cNvSpPr/>
          <p:nvPr/>
        </p:nvSpPr>
        <p:spPr>
          <a:xfrm>
            <a:off x="5684179" y="1535271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etin kutusu 147"/>
          <p:cNvSpPr txBox="1"/>
          <p:nvPr/>
        </p:nvSpPr>
        <p:spPr>
          <a:xfrm>
            <a:off x="5624580" y="16910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49" name="Metin kutusu 148"/>
          <p:cNvSpPr txBox="1"/>
          <p:nvPr/>
        </p:nvSpPr>
        <p:spPr>
          <a:xfrm>
            <a:off x="6040209" y="169108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sp>
        <p:nvSpPr>
          <p:cNvPr id="150" name="Metin kutusu 149"/>
          <p:cNvSpPr txBox="1"/>
          <p:nvPr/>
        </p:nvSpPr>
        <p:spPr>
          <a:xfrm>
            <a:off x="6440668" y="16910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51" name="Oval 150"/>
          <p:cNvSpPr/>
          <p:nvPr/>
        </p:nvSpPr>
        <p:spPr>
          <a:xfrm>
            <a:off x="3615764" y="1542624"/>
            <a:ext cx="144016" cy="144016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958338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330638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etin kutusu 155"/>
          <p:cNvSpPr txBox="1"/>
          <p:nvPr/>
        </p:nvSpPr>
        <p:spPr>
          <a:xfrm>
            <a:off x="4224553" y="240729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-1</a:t>
            </a:r>
            <a:endParaRPr lang="en-US" dirty="0"/>
          </a:p>
        </p:txBody>
      </p:sp>
      <p:sp>
        <p:nvSpPr>
          <p:cNvPr id="157" name="Metin kutusu 156"/>
          <p:cNvSpPr txBox="1"/>
          <p:nvPr/>
        </p:nvSpPr>
        <p:spPr>
          <a:xfrm>
            <a:off x="3879737" y="2407285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-2</a:t>
            </a:r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2490944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2833151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212818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581509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etin kutusu 161"/>
          <p:cNvSpPr txBox="1"/>
          <p:nvPr/>
        </p:nvSpPr>
        <p:spPr>
          <a:xfrm>
            <a:off x="2408102" y="240690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-6</a:t>
            </a:r>
            <a:endParaRPr lang="en-US" dirty="0"/>
          </a:p>
        </p:txBody>
      </p:sp>
      <p:sp>
        <p:nvSpPr>
          <p:cNvPr id="163" name="Metin kutusu 162"/>
          <p:cNvSpPr txBox="1"/>
          <p:nvPr/>
        </p:nvSpPr>
        <p:spPr>
          <a:xfrm>
            <a:off x="3130025" y="2408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-4</a:t>
            </a:r>
            <a:endParaRPr lang="en-US" dirty="0"/>
          </a:p>
        </p:txBody>
      </p:sp>
      <p:sp>
        <p:nvSpPr>
          <p:cNvPr id="164" name="Metin kutusu 163"/>
          <p:cNvSpPr txBox="1"/>
          <p:nvPr/>
        </p:nvSpPr>
        <p:spPr>
          <a:xfrm>
            <a:off x="2750309" y="2408470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-5</a:t>
            </a:r>
            <a:endParaRPr lang="en-US" dirty="0"/>
          </a:p>
        </p:txBody>
      </p:sp>
      <p:sp>
        <p:nvSpPr>
          <p:cNvPr id="165" name="Metin kutusu 164"/>
          <p:cNvSpPr txBox="1"/>
          <p:nvPr/>
        </p:nvSpPr>
        <p:spPr>
          <a:xfrm>
            <a:off x="3498667" y="2406911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-3</a:t>
            </a:r>
            <a:endParaRPr lang="en-US" dirty="0"/>
          </a:p>
        </p:txBody>
      </p:sp>
      <p:sp>
        <p:nvSpPr>
          <p:cNvPr id="166" name="Oval 165"/>
          <p:cNvSpPr/>
          <p:nvPr/>
        </p:nvSpPr>
        <p:spPr>
          <a:xfrm>
            <a:off x="4685889" y="220878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45929" y="220878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396147" y="220122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56187" y="220122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104007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445475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787682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Metin kutusu 172"/>
          <p:cNvSpPr txBox="1"/>
          <p:nvPr/>
        </p:nvSpPr>
        <p:spPr>
          <a:xfrm>
            <a:off x="4633800" y="24144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0</a:t>
            </a:r>
            <a:endParaRPr lang="en-US" dirty="0"/>
          </a:p>
        </p:txBody>
      </p:sp>
      <p:sp>
        <p:nvSpPr>
          <p:cNvPr id="174" name="Metin kutusu 173"/>
          <p:cNvSpPr txBox="1"/>
          <p:nvPr/>
        </p:nvSpPr>
        <p:spPr>
          <a:xfrm>
            <a:off x="4985317" y="24144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1</a:t>
            </a:r>
            <a:endParaRPr lang="en-US" dirty="0"/>
          </a:p>
        </p:txBody>
      </p:sp>
      <p:sp>
        <p:nvSpPr>
          <p:cNvPr id="175" name="Metin kutusu 174"/>
          <p:cNvSpPr txBox="1"/>
          <p:nvPr/>
        </p:nvSpPr>
        <p:spPr>
          <a:xfrm>
            <a:off x="5336547" y="24088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2</a:t>
            </a:r>
            <a:endParaRPr lang="en-US" dirty="0"/>
          </a:p>
        </p:txBody>
      </p:sp>
      <p:sp>
        <p:nvSpPr>
          <p:cNvPr id="176" name="Metin kutusu 175"/>
          <p:cNvSpPr txBox="1"/>
          <p:nvPr/>
        </p:nvSpPr>
        <p:spPr>
          <a:xfrm>
            <a:off x="5691568" y="24069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3</a:t>
            </a:r>
            <a:endParaRPr lang="en-US" dirty="0"/>
          </a:p>
        </p:txBody>
      </p:sp>
      <p:sp>
        <p:nvSpPr>
          <p:cNvPr id="177" name="Metin kutusu 176"/>
          <p:cNvSpPr txBox="1"/>
          <p:nvPr/>
        </p:nvSpPr>
        <p:spPr>
          <a:xfrm>
            <a:off x="6044407" y="24088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4</a:t>
            </a:r>
            <a:endParaRPr lang="en-US" dirty="0"/>
          </a:p>
        </p:txBody>
      </p:sp>
      <p:sp>
        <p:nvSpPr>
          <p:cNvPr id="178" name="Metin kutusu 177"/>
          <p:cNvSpPr txBox="1"/>
          <p:nvPr/>
        </p:nvSpPr>
        <p:spPr>
          <a:xfrm>
            <a:off x="6385875" y="240690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5</a:t>
            </a:r>
            <a:endParaRPr lang="en-US" dirty="0"/>
          </a:p>
        </p:txBody>
      </p:sp>
      <p:sp>
        <p:nvSpPr>
          <p:cNvPr id="179" name="Metin kutusu 178"/>
          <p:cNvSpPr txBox="1"/>
          <p:nvPr/>
        </p:nvSpPr>
        <p:spPr>
          <a:xfrm>
            <a:off x="6728082" y="24084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6</a:t>
            </a:r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1399166" y="220249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759206" y="2202496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2107026" y="2202116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etin kutusu 183"/>
          <p:cNvSpPr txBox="1"/>
          <p:nvPr/>
        </p:nvSpPr>
        <p:spPr>
          <a:xfrm>
            <a:off x="1316324" y="241011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-9</a:t>
            </a:r>
            <a:endParaRPr lang="en-US" dirty="0"/>
          </a:p>
        </p:txBody>
      </p:sp>
      <p:sp>
        <p:nvSpPr>
          <p:cNvPr id="185" name="Metin kutusu 184"/>
          <p:cNvSpPr txBox="1"/>
          <p:nvPr/>
        </p:nvSpPr>
        <p:spPr>
          <a:xfrm>
            <a:off x="1671345" y="2408173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-8</a:t>
            </a:r>
            <a:endParaRPr lang="en-US" dirty="0"/>
          </a:p>
        </p:txBody>
      </p:sp>
      <p:sp>
        <p:nvSpPr>
          <p:cNvPr id="186" name="Metin kutusu 185"/>
          <p:cNvSpPr txBox="1"/>
          <p:nvPr/>
        </p:nvSpPr>
        <p:spPr>
          <a:xfrm>
            <a:off x="2024184" y="2410117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-7</a:t>
            </a:r>
            <a:endParaRPr lang="en-US" dirty="0"/>
          </a:p>
        </p:txBody>
      </p:sp>
      <p:sp>
        <p:nvSpPr>
          <p:cNvPr id="187" name="Oval 186"/>
          <p:cNvSpPr/>
          <p:nvPr/>
        </p:nvSpPr>
        <p:spPr>
          <a:xfrm>
            <a:off x="7923717" y="220160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Metin kutusu 187"/>
          <p:cNvSpPr txBox="1"/>
          <p:nvPr/>
        </p:nvSpPr>
        <p:spPr>
          <a:xfrm>
            <a:off x="7868359" y="24072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9</a:t>
            </a:r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7178197" y="2200849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7546888" y="2200849"/>
            <a:ext cx="144016" cy="144016"/>
          </a:xfrm>
          <a:prstGeom prst="ellipse">
            <a:avLst/>
          </a:prstGeom>
          <a:solidFill>
            <a:srgbClr val="B839C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Metin kutusu 190"/>
          <p:cNvSpPr txBox="1"/>
          <p:nvPr/>
        </p:nvSpPr>
        <p:spPr>
          <a:xfrm>
            <a:off x="7118646" y="24084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7</a:t>
            </a:r>
            <a:endParaRPr lang="en-US" dirty="0"/>
          </a:p>
        </p:txBody>
      </p:sp>
      <p:sp>
        <p:nvSpPr>
          <p:cNvPr id="192" name="Metin kutusu 191"/>
          <p:cNvSpPr txBox="1"/>
          <p:nvPr/>
        </p:nvSpPr>
        <p:spPr>
          <a:xfrm>
            <a:off x="7487288" y="24069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dirty="0"/>
              <a:t>8</a:t>
            </a:r>
            <a:endParaRPr lang="en-US" dirty="0"/>
          </a:p>
        </p:txBody>
      </p:sp>
      <p:cxnSp>
        <p:nvCxnSpPr>
          <p:cNvPr id="193" name="Düz Bağlayıcı 192"/>
          <p:cNvCxnSpPr/>
          <p:nvPr/>
        </p:nvCxnSpPr>
        <p:spPr>
          <a:xfrm>
            <a:off x="2872991" y="6049441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Düz Bağlayıcı 193"/>
          <p:cNvCxnSpPr/>
          <p:nvPr/>
        </p:nvCxnSpPr>
        <p:spPr>
          <a:xfrm>
            <a:off x="4299958" y="605795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Düz Bağlayıcı 194"/>
          <p:cNvCxnSpPr/>
          <p:nvPr/>
        </p:nvCxnSpPr>
        <p:spPr>
          <a:xfrm>
            <a:off x="2872991" y="6134740"/>
            <a:ext cx="14269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Dikdörtgen 195"/>
              <p:cNvSpPr/>
              <p:nvPr/>
            </p:nvSpPr>
            <p:spPr>
              <a:xfrm>
                <a:off x="2738855" y="6165897"/>
                <a:ext cx="47798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𝑐𝑜𝑛𝑣𝑒𝑥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𝑠𝑢𝑟𝑟𝑜𝑔𝑎𝑡𝑒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𝑓𝑜𝑟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𝑚𝑎𝑡𝑟𝑖𝑥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𝑟𝑎𝑛𝑘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(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𝑤h𝑖𝑐h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𝑛𝑜𝑛𝑐𝑜𝑛𝑣𝑒𝑥</m:t>
                      </m:r>
                      <m:r>
                        <a:rPr lang="tr-T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6" name="Dikdörtgen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855" y="6165897"/>
                <a:ext cx="4779898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8" y="2780928"/>
            <a:ext cx="305832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47" y="2780928"/>
            <a:ext cx="287458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Sağ Ok 73"/>
          <p:cNvSpPr/>
          <p:nvPr/>
        </p:nvSpPr>
        <p:spPr>
          <a:xfrm>
            <a:off x="4253053" y="4076912"/>
            <a:ext cx="643283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/>
      <p:bldP spid="149" grpId="0"/>
      <p:bldP spid="150" grpId="0"/>
      <p:bldP spid="151" grpId="0" animBg="1"/>
      <p:bldP spid="154" grpId="0" animBg="1"/>
      <p:bldP spid="155" grpId="0" animBg="1"/>
      <p:bldP spid="156" grpId="0"/>
      <p:bldP spid="157" grpId="0"/>
      <p:bldP spid="158" grpId="0" animBg="1"/>
      <p:bldP spid="159" grpId="0" animBg="1"/>
      <p:bldP spid="160" grpId="0" animBg="1"/>
      <p:bldP spid="161" grpId="0" animBg="1"/>
      <p:bldP spid="162" grpId="0"/>
      <p:bldP spid="163" grpId="0"/>
      <p:bldP spid="164" grpId="0"/>
      <p:bldP spid="165" grpId="0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1" grpId="0" animBg="1"/>
      <p:bldP spid="182" grpId="0" animBg="1"/>
      <p:bldP spid="183" grpId="0" animBg="1"/>
      <p:bldP spid="184" grpId="0"/>
      <p:bldP spid="185" grpId="0"/>
      <p:bldP spid="186" grpId="0"/>
      <p:bldP spid="187" grpId="0" animBg="1"/>
      <p:bldP spid="188" grpId="0"/>
      <p:bldP spid="189" grpId="0" animBg="1"/>
      <p:bldP spid="190" grpId="0" animBg="1"/>
      <p:bldP spid="191" grpId="0"/>
      <p:bldP spid="192" grpId="0"/>
      <p:bldP spid="196" grpId="0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2493619" y="328096"/>
            <a:ext cx="41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of Coherent Signals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etin kutusu 26"/>
          <p:cNvSpPr txBox="1"/>
          <p:nvPr/>
        </p:nvSpPr>
        <p:spPr>
          <a:xfrm>
            <a:off x="1043608" y="1124744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Deep Learning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" y="2060848"/>
            <a:ext cx="9000000" cy="301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\Alp\Master ODTÜ\Thesis\DOA\Codes\Direction-of-Arrival\Deep-Learning Basics on MATLAB\Coherent Sources\Decorrelizor\VAE\26.11.2025\590 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32" y="1033463"/>
            <a:ext cx="6336001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05720" y="3280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Sparse Array Types</a:t>
            </a:r>
          </a:p>
        </p:txBody>
      </p:sp>
    </p:spTree>
    <p:extLst>
      <p:ext uri="{BB962C8B-B14F-4D97-AF65-F5344CB8AC3E}">
        <p14:creationId xmlns:p14="http://schemas.microsoft.com/office/powerpoint/2010/main" val="36620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837744" y="328096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7" y="1412776"/>
            <a:ext cx="1485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conclude</a:t>
            </a:r>
            <a:r>
              <a:rPr lang="tr-TR" sz="2000" dirty="0" smtClean="0"/>
              <a:t>,</a:t>
            </a:r>
            <a:endParaRPr lang="en-US" sz="20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1043608" y="2310316"/>
            <a:ext cx="64685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Compared to ULAs, sparse arrays are superior in terms of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aperture</a:t>
            </a:r>
            <a:r>
              <a:rPr lang="tr-TR" dirty="0" smtClean="0"/>
              <a:t>,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mutual coupling</a:t>
            </a:r>
            <a:r>
              <a:rPr lang="tr-TR" dirty="0" smtClean="0"/>
              <a:t>.</a:t>
            </a:r>
            <a:endParaRPr lang="en-US" sz="20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1043608" y="3530442"/>
            <a:ext cx="71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smtClean="0"/>
              <a:t>Traditional DOA estimation methods have difficulties dealing with coherent signals. Combined with different kinds of methods</a:t>
            </a:r>
            <a:r>
              <a:rPr lang="tr-TR" sz="2000" dirty="0" smtClean="0"/>
              <a:t>,</a:t>
            </a:r>
            <a:r>
              <a:rPr lang="en-US" sz="2000" dirty="0" smtClean="0"/>
              <a:t> sparse arrays can be useful at addressing the coherence problem.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12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5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  <p:pic>
        <p:nvPicPr>
          <p:cNvPr id="1026" name="Picture 2" descr="Geeklik ve Ötesine on X: &quot;&quot;Komutan Logar, bir cisim yaklaşıyor efendim!&quot;  repliği ile hepimizin yüzünü güldüren sinema ve tiyatro oyuncusu Muhittin  Korkmaz hayatını kaybetti. https://t.co/0uwS9y7hFS&quot; / 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8267" y="2348879"/>
            <a:ext cx="4026894" cy="22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88" y="2348880"/>
            <a:ext cx="4031433" cy="226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etin kutusu 12"/>
          <p:cNvSpPr txBox="1"/>
          <p:nvPr/>
        </p:nvSpPr>
        <p:spPr>
          <a:xfrm>
            <a:off x="3037770" y="4797152"/>
            <a:ext cx="306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‘‘An object is </a:t>
            </a:r>
            <a:r>
              <a:rPr lang="en-US" sz="2000" dirty="0" smtClean="0"/>
              <a:t>approaching!’’</a:t>
            </a:r>
            <a:endParaRPr lang="en-US" sz="20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</p:spTree>
    <p:extLst>
      <p:ext uri="{BB962C8B-B14F-4D97-AF65-F5344CB8AC3E}">
        <p14:creationId xmlns:p14="http://schemas.microsoft.com/office/powerpoint/2010/main" val="19174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2" descr="Spaceship Grafica di Glad Pants Crafts · Creative Fab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87139"/>
            <a:ext cx="2736304" cy="18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>
            <a:off x="5589014" y="2434058"/>
            <a:ext cx="2486502" cy="193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Metin kutusu 17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</p:spTree>
    <p:extLst>
      <p:ext uri="{BB962C8B-B14F-4D97-AF65-F5344CB8AC3E}">
        <p14:creationId xmlns:p14="http://schemas.microsoft.com/office/powerpoint/2010/main" val="33352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35+] Opening Star Wars Space Background | WallpaperSafari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/>
        </p:blipFill>
        <p:spPr bwMode="auto">
          <a:xfrm>
            <a:off x="0" y="1776424"/>
            <a:ext cx="9153525" cy="47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pic>
        <p:nvPicPr>
          <p:cNvPr id="14" name="Picture 2" descr="Spaceship Grafica di Glad Pants Crafts · Creative Fabr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37" y="2778461"/>
            <a:ext cx="1728192" cy="115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2456770">
            <a:off x="6909428" y="2883243"/>
            <a:ext cx="1496208" cy="116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Göktaşı mı düştü? 5 Ekim son dakika göktaşı nereye düştü? Göktaşı METEOR  düşmesi nasıl olur? Adana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4160322">
            <a:off x="6428162" y="4596501"/>
            <a:ext cx="1401855" cy="108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7001619">
            <a:off x="4171760" y="4907557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Metin kutusu 22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10116298">
            <a:off x="1865008" y="4793372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60694" l="53750" r="97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10" r="2113" b="38564"/>
          <a:stretch/>
        </p:blipFill>
        <p:spPr bwMode="auto">
          <a:xfrm rot="12253737">
            <a:off x="973854" y="3127082"/>
            <a:ext cx="1448125" cy="112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Metin kutusu 25"/>
          <p:cNvSpPr txBox="1"/>
          <p:nvPr/>
        </p:nvSpPr>
        <p:spPr>
          <a:xfrm>
            <a:off x="3454546" y="32809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</a:p>
        </p:txBody>
      </p:sp>
    </p:spTree>
    <p:extLst>
      <p:ext uri="{BB962C8B-B14F-4D97-AF65-F5344CB8AC3E}">
        <p14:creationId xmlns:p14="http://schemas.microsoft.com/office/powerpoint/2010/main" val="34471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566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Direction of Arrival</a:t>
            </a:r>
            <a:r>
              <a:rPr lang="tr-TR" sz="2000" dirty="0"/>
              <a:t> (DOA)</a:t>
            </a:r>
            <a:r>
              <a:rPr lang="en-US" sz="2000" dirty="0"/>
              <a:t> Estimation </a:t>
            </a:r>
            <a:r>
              <a:rPr lang="tr-TR" sz="2000" dirty="0"/>
              <a:t>A</a:t>
            </a:r>
            <a:r>
              <a:rPr lang="en-US" sz="2000" dirty="0"/>
              <a:t>bout?</a:t>
            </a:r>
          </a:p>
        </p:txBody>
      </p:sp>
      <p:pic>
        <p:nvPicPr>
          <p:cNvPr id="4098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"/>
          <a:stretch/>
        </p:blipFill>
        <p:spPr bwMode="auto">
          <a:xfrm>
            <a:off x="1371141" y="2069562"/>
            <a:ext cx="6366582" cy="37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/>
          <p:cNvSpPr txBox="1"/>
          <p:nvPr/>
        </p:nvSpPr>
        <p:spPr>
          <a:xfrm>
            <a:off x="2859832" y="328096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Direction of Arrival</a:t>
            </a:r>
            <a:r>
              <a:rPr lang="tr-T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Estimation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7445655" y="208763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3462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Narrowband Signal Assumption</a:t>
            </a:r>
          </a:p>
        </p:txBody>
      </p:sp>
      <p:sp>
        <p:nvSpPr>
          <p:cNvPr id="19" name="Metin kutusu 18"/>
          <p:cNvSpPr txBox="1"/>
          <p:nvPr/>
        </p:nvSpPr>
        <p:spPr>
          <a:xfrm>
            <a:off x="3754308" y="328096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924441" y="3037794"/>
                <a:ext cx="5371150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l-G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=2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tr-TR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func>
                            <m:funcPr>
                              <m:ctrlPr>
                                <a:rPr lang="tr-T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tr-TR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1" y="3037794"/>
                <a:ext cx="5371150" cy="6299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924441" y="3794094"/>
                <a:ext cx="3276346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l-G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func>
                            <m:funcPr>
                              <m:ctrlPr>
                                <a:rPr lang="tr-T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1" y="3794094"/>
                <a:ext cx="3276346" cy="6202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3206017" y="4406067"/>
                <a:ext cx="1604735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tr-T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17" y="4406067"/>
                <a:ext cx="1604735" cy="667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/>
              <p:cNvSpPr txBox="1"/>
              <p:nvPr/>
            </p:nvSpPr>
            <p:spPr>
              <a:xfrm>
                <a:off x="2993179" y="5160316"/>
                <a:ext cx="1065613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tr-TR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tr-TR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tr-T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Metin kutusu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179" y="5160316"/>
                <a:ext cx="1065613" cy="6165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undamentals of Direction of Arrival Estimation | RAYma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24943"/>
            <a:ext cx="3445735" cy="2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"/>
          <a:stretch/>
        </p:blipFill>
        <p:spPr bwMode="auto">
          <a:xfrm>
            <a:off x="680162" y="2159995"/>
            <a:ext cx="32898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/>
          <p:cNvSpPr txBox="1"/>
          <p:nvPr/>
        </p:nvSpPr>
        <p:spPr>
          <a:xfrm>
            <a:off x="3775184" y="2159995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3028423" y="4695312"/>
                <a:ext cx="3171061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→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tr-TR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23" y="4695312"/>
                <a:ext cx="3171061" cy="37824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3031578" y="5306748"/>
                <a:ext cx="1813060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78" y="5306748"/>
                <a:ext cx="1813060" cy="61997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lectronics | Free Full-Text | An Overview of Direction-of-Arrival  Estimation Methods Using Adaptive Directional Time-Frequency Distribution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"/>
          <a:stretch/>
        </p:blipFill>
        <p:spPr bwMode="auto">
          <a:xfrm>
            <a:off x="5655295" y="779877"/>
            <a:ext cx="32898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otype Corsiva" panose="03010101010201010101" pitchFamily="66" charset="0"/>
              </a:rPr>
              <a:t>Matrix Representation of DOA Estimation</a:t>
            </a:r>
          </a:p>
        </p:txBody>
      </p:sp>
      <p:sp>
        <p:nvSpPr>
          <p:cNvPr id="19" name="Metin kutusu 18"/>
          <p:cNvSpPr txBox="1"/>
          <p:nvPr/>
        </p:nvSpPr>
        <p:spPr>
          <a:xfrm>
            <a:off x="3754308" y="328096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1043607" y="2354761"/>
                <a:ext cx="2427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r>
                        <a:rPr lang="tr-T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7" y="2354761"/>
                <a:ext cx="24271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74203" y="2996952"/>
                <a:ext cx="6089744" cy="1169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03" y="2996952"/>
                <a:ext cx="6089744" cy="1169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etin kutusu 14"/>
          <p:cNvSpPr txBox="1"/>
          <p:nvPr/>
        </p:nvSpPr>
        <p:spPr>
          <a:xfrm>
            <a:off x="8755756" y="75860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919772" y="4228855"/>
                <a:ext cx="5987280" cy="1336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𝑎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f>
                                          <m:f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f>
                                          <m:f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tr-T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tr-TR" b="0" i="1" smtClean="0">
                                                <a:latin typeface="Cambria Math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tr-TR" i="1">
                                                <a:latin typeface="Cambria Math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=0,</m:t>
                    </m:r>
                    <m:r>
                      <a:rPr lang="tr-TR" b="0" i="1" smtClean="0">
                        <a:latin typeface="Cambria Math"/>
                      </a:rPr>
                      <m:t>𝑖𝑓</m:t>
                    </m:r>
                    <m:r>
                      <a:rPr lang="tr-TR" b="0" i="1" smtClean="0">
                        <a:latin typeface="Cambria Math"/>
                      </a:rPr>
                      <m:t> </m:t>
                    </m:r>
                    <m:r>
                      <a:rPr lang="tr-TR" b="0" i="1" smtClean="0">
                        <a:latin typeface="Cambria Math"/>
                      </a:rPr>
                      <m:t>𝑈𝐿𝐴</m:t>
                    </m:r>
                    <m:r>
                      <a:rPr lang="tr-TR" b="0" i="1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tr-TR" i="1">
                            <a:latin typeface="Cambria Math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r>
                      <a:rPr lang="tr-TR" b="0" i="1" smtClean="0">
                        <a:latin typeface="Cambria Math"/>
                      </a:rPr>
                      <m:t>𝑚</m:t>
                    </m:r>
                    <m:r>
                      <a:rPr lang="tr-TR" b="0" i="1" smtClean="0">
                        <a:latin typeface="Cambria Math"/>
                      </a:rPr>
                      <m:t>−1)∙</m:t>
                    </m:r>
                    <m:r>
                      <a:rPr lang="tr-TR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2" y="4228855"/>
                <a:ext cx="5987280" cy="133645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9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2" name="Metin kutusu 1"/>
          <p:cNvSpPr txBox="1"/>
          <p:nvPr/>
        </p:nvSpPr>
        <p:spPr>
          <a:xfrm>
            <a:off x="3107496" y="32809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DOA Estimation Methods</a:t>
            </a:r>
          </a:p>
        </p:txBody>
      </p:sp>
      <p:sp>
        <p:nvSpPr>
          <p:cNvPr id="18" name="Metin kutusu 17"/>
          <p:cNvSpPr txBox="1"/>
          <p:nvPr/>
        </p:nvSpPr>
        <p:spPr>
          <a:xfrm>
            <a:off x="1043608" y="1124744"/>
            <a:ext cx="407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/>
              <a:t>MUSIC (</a:t>
            </a:r>
            <a:r>
              <a:rPr lang="en-US" sz="2000" dirty="0"/>
              <a:t>Multiple Signal Classification</a:t>
            </a:r>
            <a:r>
              <a:rPr lang="tr-TR" sz="2000" dirty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2698473" y="2280296"/>
                <a:ext cx="4108561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tr-T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𝑀𝑥𝑀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2280296"/>
                <a:ext cx="4108561" cy="396904"/>
              </a:xfrm>
              <a:prstGeom prst="rect">
                <a:avLst/>
              </a:prstGeom>
              <a:blipFill rotWithShape="1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2698474" y="1777792"/>
                <a:ext cx="2211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𝑦</m:t>
                      </m:r>
                      <m:r>
                        <a:rPr lang="tr-TR" i="1" smtClean="0">
                          <a:latin typeface="Cambria Math"/>
                        </a:rPr>
                        <m:t>(</m:t>
                      </m:r>
                      <m:r>
                        <a:rPr lang="tr-TR" i="1" smtClean="0">
                          <a:latin typeface="Cambria Math"/>
                        </a:rPr>
                        <m:t>𝑡</m:t>
                      </m:r>
                      <m:r>
                        <a:rPr lang="tr-TR" i="1" smtClean="0">
                          <a:latin typeface="Cambria Math"/>
                        </a:rPr>
                        <m:t>)=</m:t>
                      </m:r>
                      <m:r>
                        <a:rPr lang="tr-TR" b="0" i="1" smtClean="0">
                          <a:latin typeface="Cambria Math"/>
                        </a:rPr>
                        <m:t>𝐴𝑠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)+</m:t>
                      </m:r>
                      <m:r>
                        <a:rPr lang="tr-TR" b="0" i="1" smtClean="0">
                          <a:latin typeface="Cambria Math"/>
                        </a:rPr>
                        <m:t>𝑛</m:t>
                      </m:r>
                      <m:r>
                        <a:rPr lang="tr-TR" b="0" i="1" smtClean="0">
                          <a:latin typeface="Cambria Math"/>
                        </a:rPr>
                        <m:t>(</m:t>
                      </m:r>
                      <m:r>
                        <a:rPr lang="tr-TR" b="0" i="1" smtClean="0">
                          <a:latin typeface="Cambria Math"/>
                        </a:rPr>
                        <m:t>𝑡</m:t>
                      </m:r>
                      <m:r>
                        <a:rPr lang="tr-T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1777792"/>
                <a:ext cx="221163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/>
              <p:cNvSpPr txBox="1"/>
              <p:nvPr/>
            </p:nvSpPr>
            <p:spPr>
              <a:xfrm>
                <a:off x="2698474" y="2767856"/>
                <a:ext cx="1442254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b="0" i="1" smtClean="0">
                          <a:latin typeface="Cambria Math"/>
                        </a:rPr>
                        <m:t>𝑉</m:t>
                      </m:r>
                      <m:r>
                        <a:rPr lang="el-GR" i="1">
                          <a:latin typeface="Cambria Math"/>
                        </a:rPr>
                        <m:t>𝛬</m:t>
                      </m:r>
                      <m:sSup>
                        <m:sSupPr>
                          <m:ctrlPr>
                            <a:rPr lang="tr-T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tr-TR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Metin kutusu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2767856"/>
                <a:ext cx="1442254" cy="396904"/>
              </a:xfrm>
              <a:prstGeom prst="rect">
                <a:avLst/>
              </a:prstGeom>
              <a:blipFill rotWithShape="1"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2698473" y="3284984"/>
                <a:ext cx="48062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𝑉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i="1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+2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tr-TR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tr-TR" i="1" smtClean="0">
                                                <a:latin typeface="Cambria Math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tr-T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3284984"/>
                <a:ext cx="48062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Düz Bağlayıcı 27"/>
          <p:cNvCxnSpPr/>
          <p:nvPr/>
        </p:nvCxnSpPr>
        <p:spPr>
          <a:xfrm>
            <a:off x="3347864" y="3577583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Bağlayıcı 28"/>
          <p:cNvCxnSpPr/>
          <p:nvPr/>
        </p:nvCxnSpPr>
        <p:spPr>
          <a:xfrm>
            <a:off x="4993084" y="3559165"/>
            <a:ext cx="0" cy="95151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/>
          <p:cNvCxnSpPr/>
          <p:nvPr/>
        </p:nvCxnSpPr>
        <p:spPr>
          <a:xfrm flipV="1">
            <a:off x="3347864" y="3654316"/>
            <a:ext cx="1645220" cy="8150"/>
          </a:xfrm>
          <a:prstGeom prst="line">
            <a:avLst/>
          </a:prstGeom>
          <a:ln w="19050">
            <a:solidFill>
              <a:srgbClr val="330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/>
          <p:cNvCxnSpPr/>
          <p:nvPr/>
        </p:nvCxnSpPr>
        <p:spPr>
          <a:xfrm>
            <a:off x="5141398" y="3563242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Bağlayıcı 34"/>
          <p:cNvCxnSpPr/>
          <p:nvPr/>
        </p:nvCxnSpPr>
        <p:spPr>
          <a:xfrm>
            <a:off x="7308304" y="3543123"/>
            <a:ext cx="0" cy="95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V="1">
            <a:off x="5141398" y="3638274"/>
            <a:ext cx="2166906" cy="98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ikdörtgen 37"/>
              <p:cNvSpPr/>
              <p:nvPr/>
            </p:nvSpPr>
            <p:spPr>
              <a:xfrm>
                <a:off x="4003140" y="3610817"/>
                <a:ext cx="422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rgbClr val="330BC5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Dikdörtgen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40" y="3610817"/>
                <a:ext cx="4224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Dikdörtgen 38"/>
              <p:cNvSpPr/>
              <p:nvPr/>
            </p:nvSpPr>
            <p:spPr>
              <a:xfrm>
                <a:off x="6042910" y="3610817"/>
                <a:ext cx="44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Dikdörtgen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910" y="3610817"/>
                <a:ext cx="44916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2698473" y="3933056"/>
                <a:ext cx="2363404" cy="401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</a:rPr>
                            <m:t>𝛬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3933056"/>
                <a:ext cx="2363404" cy="401520"/>
              </a:xfrm>
              <a:prstGeom prst="rect">
                <a:avLst/>
              </a:prstGeom>
              <a:blipFill rotWithShape="1"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2698473" y="4437112"/>
                <a:ext cx="3408690" cy="39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</m:t>
                      </m:r>
                      <m:r>
                        <a:rPr lang="tr-TR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3" y="4437112"/>
                <a:ext cx="3408690" cy="396904"/>
              </a:xfrm>
              <a:prstGeom prst="rect">
                <a:avLst/>
              </a:prstGeom>
              <a:blipFill rotWithShape="1"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2697648" y="4915494"/>
                <a:ext cx="2867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tr-T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 smtClean="0">
                          <a:latin typeface="Cambria Math"/>
                        </a:rPr>
                        <m:t>=</m:t>
                      </m:r>
                      <m:r>
                        <a:rPr lang="tr-TR" b="1" i="1" smtClean="0">
                          <a:latin typeface="Cambria Math"/>
                        </a:rPr>
                        <m:t>𝟎</m:t>
                      </m:r>
                      <m:r>
                        <a:rPr lang="tr-TR" b="1" i="1" smtClean="0">
                          <a:latin typeface="Cambria Math"/>
                        </a:rPr>
                        <m:t> →</m:t>
                      </m:r>
                      <m:sSup>
                        <m:sSupPr>
                          <m:ctrlPr>
                            <a:rPr lang="tr-T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tr-TR" i="1">
                              <a:latin typeface="Cambria Math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=</m:t>
                      </m:r>
                      <m:r>
                        <a:rPr lang="tr-TR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48" y="4915494"/>
                <a:ext cx="286770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2698474" y="5317170"/>
                <a:ext cx="3160801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400" i="1">
                              <a:latin typeface="Cambria Math"/>
                            </a:rPr>
                            <m:t>𝑆𝑝𝑒𝑐𝑡𝑟𝑢𝑚</m:t>
                          </m:r>
                        </m:e>
                        <m:sub>
                          <m:r>
                            <a:rPr lang="tr-TR" sz="1400" b="0" i="1" smtClean="0">
                              <a:latin typeface="Cambria Math"/>
                            </a:rPr>
                            <m:t>𝑀𝑈𝑆𝐼𝐶</m:t>
                          </m:r>
                        </m:sub>
                      </m:sSub>
                      <m:r>
                        <a:rPr lang="tr-T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tr-TR" sz="1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400" i="1">
                                  <a:latin typeface="Cambria Math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tr-TR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tr-TR" sz="1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tr-TR" sz="14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tr-TR" sz="16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tr-TR" sz="16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bSup>
                          <m:r>
                            <a:rPr lang="tr-TR" sz="14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tr-TR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sz="1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sz="1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74" y="5317170"/>
                <a:ext cx="3160801" cy="557910"/>
              </a:xfrm>
              <a:prstGeom prst="rect">
                <a:avLst/>
              </a:prstGeom>
              <a:blipFill rotWithShape="1"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5580112" y="2723725"/>
                <a:ext cx="2539990" cy="596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tr-TR" sz="16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tr-TR" sz="1600" b="0" i="1" smtClean="0">
                              <a:latin typeface="Cambria Math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tr-TR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tr-TR" sz="16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tr-TR" sz="16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tr-TR" sz="16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tr-TR" sz="16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tr-TR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1600" b="0" i="1" smtClean="0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723725"/>
                <a:ext cx="2539990" cy="59644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Dikdörtgen 44"/>
              <p:cNvSpPr/>
              <p:nvPr/>
            </p:nvSpPr>
            <p:spPr>
              <a:xfrm>
                <a:off x="5637634" y="4127594"/>
                <a:ext cx="3173048" cy="53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400" b="0" i="1" smtClean="0">
                          <a:latin typeface="Cambria Math"/>
                        </a:rPr>
                        <m:t>→</m:t>
                      </m:r>
                      <m:r>
                        <a:rPr lang="tr-TR" sz="1400" b="0" i="1" smtClean="0">
                          <a:latin typeface="Cambria Math"/>
                        </a:rPr>
                        <m:t>𝑓𝑖𝑛𝑑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𝑝𝑒𝑎𝑘𝑠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𝑜𝑓</m:t>
                      </m:r>
                      <m:r>
                        <a:rPr lang="tr-TR" sz="1400" b="0" i="1" smtClean="0">
                          <a:latin typeface="Cambria Math"/>
                        </a:rPr>
                        <m:t> </m:t>
                      </m:r>
                      <m:r>
                        <a:rPr lang="tr-TR" sz="1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tr-T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tr-TR" sz="1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tr-TR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tr-TR" sz="14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tr-TR" sz="1400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tr-TR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tr-TR" sz="1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tr-TR" sz="14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tr-TR" sz="1400" i="1">
                              <a:latin typeface="Cambria Math"/>
                            </a:rPr>
                            <m:t>𝑎</m:t>
                          </m:r>
                          <m:r>
                            <a:rPr lang="tr-TR" sz="1400" i="1">
                              <a:latin typeface="Cambria Math"/>
                            </a:rPr>
                            <m:t>(</m:t>
                          </m:r>
                          <m:r>
                            <a:rPr lang="tr-TR" sz="1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tr-TR" sz="1400" i="1">
                              <a:latin typeface="Cambria Math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Dikdörtgen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4" y="4127594"/>
                <a:ext cx="3173048" cy="535275"/>
              </a:xfrm>
              <a:prstGeom prst="rect">
                <a:avLst/>
              </a:prstGeom>
              <a:blipFill rotWithShape="1">
                <a:blip r:embed="rId1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Metin kutusu 45"/>
          <p:cNvSpPr txBox="1"/>
          <p:nvPr/>
        </p:nvSpPr>
        <p:spPr>
          <a:xfrm>
            <a:off x="5682359" y="2186372"/>
            <a:ext cx="164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The Algorithm: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Metin kutusu 46"/>
              <p:cNvSpPr txBox="1"/>
              <p:nvPr/>
            </p:nvSpPr>
            <p:spPr>
              <a:xfrm>
                <a:off x="5637635" y="3356992"/>
                <a:ext cx="1487138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r>
                        <a:rPr lang="tr-TR" sz="1600" b="0" i="1" smtClean="0">
                          <a:latin typeface="Cambria Math"/>
                        </a:rPr>
                        <m:t>𝑉</m:t>
                      </m:r>
                      <m:r>
                        <a:rPr lang="el-GR" sz="1600" i="1">
                          <a:latin typeface="Cambria Math"/>
                        </a:rPr>
                        <m:t>𝛬</m:t>
                      </m:r>
                      <m:sSup>
                        <m:sSupPr>
                          <m:ctrlPr>
                            <a:rPr lang="tr-T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tr-TR" sz="16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tr-TR" sz="1600" b="0" i="1" smtClean="0"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Metin kutusu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5" y="3356992"/>
                <a:ext cx="1487138" cy="370294"/>
              </a:xfrm>
              <a:prstGeom prst="rect">
                <a:avLst/>
              </a:prstGeom>
              <a:blipFill rotWithShape="1"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Metin kutusu 47"/>
              <p:cNvSpPr txBox="1"/>
              <p:nvPr/>
            </p:nvSpPr>
            <p:spPr>
              <a:xfrm>
                <a:off x="5637635" y="3789040"/>
                <a:ext cx="13198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1600" b="0" i="1" smtClean="0">
                          <a:latin typeface="Cambria Math"/>
                        </a:rPr>
                        <m:t>→</m:t>
                      </m:r>
                      <m:r>
                        <a:rPr lang="tr-TR" sz="1600" b="0" i="1" smtClean="0">
                          <a:latin typeface="Cambria Math"/>
                        </a:rPr>
                        <m:t>𝐺</m:t>
                      </m:r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tr-TR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tr-TR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tr-TR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tr-TR" sz="16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tr-TR" sz="16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Metin kutusu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35" y="3789040"/>
                <a:ext cx="1319848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2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2070</Words>
  <Application>Microsoft Office PowerPoint</Application>
  <PresentationFormat>Ekran Gösterisi (4:3)</PresentationFormat>
  <Paragraphs>400</Paragraphs>
  <Slides>25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6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Alp</dc:creator>
  <cp:lastModifiedBy>Alp</cp:lastModifiedBy>
  <cp:revision>208</cp:revision>
  <dcterms:created xsi:type="dcterms:W3CDTF">2023-10-12T12:13:16Z</dcterms:created>
  <dcterms:modified xsi:type="dcterms:W3CDTF">2025-12-18T12:39:25Z</dcterms:modified>
</cp:coreProperties>
</file>